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4"/>
  </p:sldMasterIdLst>
  <p:notesMasterIdLst>
    <p:notesMasterId r:id="rId23"/>
  </p:notesMasterIdLst>
  <p:sldIdLst>
    <p:sldId id="385" r:id="rId5"/>
    <p:sldId id="453" r:id="rId6"/>
    <p:sldId id="451" r:id="rId7"/>
    <p:sldId id="459" r:id="rId8"/>
    <p:sldId id="261" r:id="rId9"/>
    <p:sldId id="460" r:id="rId10"/>
    <p:sldId id="452" r:id="rId11"/>
    <p:sldId id="454" r:id="rId12"/>
    <p:sldId id="468" r:id="rId13"/>
    <p:sldId id="462" r:id="rId14"/>
    <p:sldId id="467" r:id="rId15"/>
    <p:sldId id="471" r:id="rId16"/>
    <p:sldId id="470" r:id="rId17"/>
    <p:sldId id="472" r:id="rId18"/>
    <p:sldId id="469" r:id="rId19"/>
    <p:sldId id="466" r:id="rId20"/>
    <p:sldId id="457" r:id="rId21"/>
    <p:sldId id="46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sai Kushata" initials="NK" lastIdx="2" clrIdx="0">
    <p:extLst>
      <p:ext uri="{19B8F6BF-5375-455C-9EA6-DF929625EA0E}">
        <p15:presenceInfo xmlns:p15="http://schemas.microsoft.com/office/powerpoint/2012/main" userId="ec6b68b283c9b7e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BC42"/>
    <a:srgbClr val="FD5C03"/>
    <a:srgbClr val="F05B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76B82D-FEA2-4E5E-81D7-582A785B2412}" v="189" dt="2020-06-24T05:17:13.2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094" autoAdjust="0"/>
    <p:restoredTop sz="84021"/>
  </p:normalViewPr>
  <p:slideViewPr>
    <p:cSldViewPr snapToGrid="0">
      <p:cViewPr varScale="1">
        <p:scale>
          <a:sx n="68" d="100"/>
          <a:sy n="68" d="100"/>
        </p:scale>
        <p:origin x="97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228EC8-F40C-CC4F-B672-DEF4835C48F5}" type="datetimeFigureOut">
              <a:rPr lang="en-US" smtClean="0"/>
              <a:t>6/30/2020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A36304-0B03-E748-958C-9E4FC8AF398F}" type="slidenum">
              <a:rPr lang="en-US" smtClean="0"/>
              <a:t>‹#›</a:t>
            </a:fld>
            <a:endParaRPr lang="en-US"/>
          </a:p>
        </p:txBody>
      </p:sp>
    </p:spTree>
    <p:extLst>
      <p:ext uri="{BB962C8B-B14F-4D97-AF65-F5344CB8AC3E}">
        <p14:creationId xmlns:p14="http://schemas.microsoft.com/office/powerpoint/2010/main" val="1601391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8BD98-4EFB-41AE-BDCE-4C3D4C7F5E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W"/>
          </a:p>
        </p:txBody>
      </p:sp>
      <p:sp>
        <p:nvSpPr>
          <p:cNvPr id="3" name="Subtitle 2">
            <a:extLst>
              <a:ext uri="{FF2B5EF4-FFF2-40B4-BE49-F238E27FC236}">
                <a16:creationId xmlns:a16="http://schemas.microsoft.com/office/drawing/2014/main" id="{EF35EC5A-AD4E-4E94-B364-E9B0C347D3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W"/>
          </a:p>
        </p:txBody>
      </p:sp>
      <p:sp>
        <p:nvSpPr>
          <p:cNvPr id="4" name="Date Placeholder 3">
            <a:extLst>
              <a:ext uri="{FF2B5EF4-FFF2-40B4-BE49-F238E27FC236}">
                <a16:creationId xmlns:a16="http://schemas.microsoft.com/office/drawing/2014/main" id="{DC1DDE34-E8CD-442E-951B-683224A89BFC}"/>
              </a:ext>
            </a:extLst>
          </p:cNvPr>
          <p:cNvSpPr>
            <a:spLocks noGrp="1"/>
          </p:cNvSpPr>
          <p:nvPr>
            <p:ph type="dt" sz="half" idx="10"/>
          </p:nvPr>
        </p:nvSpPr>
        <p:spPr/>
        <p:txBody>
          <a:bodyPr/>
          <a:lstStyle/>
          <a:p>
            <a:fld id="{48A87A34-81AB-432B-8DAE-1953F412C126}" type="datetimeFigureOut">
              <a:rPr lang="en-US" smtClean="0"/>
              <a:t>6/30/2020</a:t>
            </a:fld>
            <a:endParaRPr lang="en-US"/>
          </a:p>
        </p:txBody>
      </p:sp>
      <p:sp>
        <p:nvSpPr>
          <p:cNvPr id="5" name="Footer Placeholder 4">
            <a:extLst>
              <a:ext uri="{FF2B5EF4-FFF2-40B4-BE49-F238E27FC236}">
                <a16:creationId xmlns:a16="http://schemas.microsoft.com/office/drawing/2014/main" id="{A1DE8A96-94BE-4A48-A27C-89101BF934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96C900-82E1-4401-A038-6B83A330714B}"/>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628499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7B279-93F9-4C44-B519-BACA18A8F015}"/>
              </a:ext>
            </a:extLst>
          </p:cNvPr>
          <p:cNvSpPr>
            <a:spLocks noGrp="1"/>
          </p:cNvSpPr>
          <p:nvPr>
            <p:ph type="title"/>
          </p:nvPr>
        </p:nvSpPr>
        <p:spPr/>
        <p:txBody>
          <a:bodyPr/>
          <a:lstStyle/>
          <a:p>
            <a:r>
              <a:rPr lang="en-US"/>
              <a:t>Click to edit Master title style</a:t>
            </a:r>
            <a:endParaRPr lang="en-ZW"/>
          </a:p>
        </p:txBody>
      </p:sp>
      <p:sp>
        <p:nvSpPr>
          <p:cNvPr id="3" name="Vertical Text Placeholder 2">
            <a:extLst>
              <a:ext uri="{FF2B5EF4-FFF2-40B4-BE49-F238E27FC236}">
                <a16:creationId xmlns:a16="http://schemas.microsoft.com/office/drawing/2014/main" id="{9FB73593-694A-41BD-B14A-0226C334D55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a:extLst>
              <a:ext uri="{FF2B5EF4-FFF2-40B4-BE49-F238E27FC236}">
                <a16:creationId xmlns:a16="http://schemas.microsoft.com/office/drawing/2014/main" id="{4D491C98-4633-4E97-8171-469A0FA24924}"/>
              </a:ext>
            </a:extLst>
          </p:cNvPr>
          <p:cNvSpPr>
            <a:spLocks noGrp="1"/>
          </p:cNvSpPr>
          <p:nvPr>
            <p:ph type="dt" sz="half" idx="10"/>
          </p:nvPr>
        </p:nvSpPr>
        <p:spPr/>
        <p:txBody>
          <a:bodyPr/>
          <a:lstStyle/>
          <a:p>
            <a:fld id="{48A87A34-81AB-432B-8DAE-1953F412C126}" type="datetimeFigureOut">
              <a:rPr lang="en-US" smtClean="0"/>
              <a:t>6/30/2020</a:t>
            </a:fld>
            <a:endParaRPr lang="en-US"/>
          </a:p>
        </p:txBody>
      </p:sp>
      <p:sp>
        <p:nvSpPr>
          <p:cNvPr id="5" name="Footer Placeholder 4">
            <a:extLst>
              <a:ext uri="{FF2B5EF4-FFF2-40B4-BE49-F238E27FC236}">
                <a16:creationId xmlns:a16="http://schemas.microsoft.com/office/drawing/2014/main" id="{A251799D-E6DD-4F6D-AA79-FE4B7581EB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950ED6-8DE8-4CD7-A644-7A0114B26410}"/>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078176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45981E-385B-4506-878B-358C847C403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W"/>
          </a:p>
        </p:txBody>
      </p:sp>
      <p:sp>
        <p:nvSpPr>
          <p:cNvPr id="3" name="Vertical Text Placeholder 2">
            <a:extLst>
              <a:ext uri="{FF2B5EF4-FFF2-40B4-BE49-F238E27FC236}">
                <a16:creationId xmlns:a16="http://schemas.microsoft.com/office/drawing/2014/main" id="{134FC3B2-EBE0-480B-ADC1-CBFCCCA510A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a:extLst>
              <a:ext uri="{FF2B5EF4-FFF2-40B4-BE49-F238E27FC236}">
                <a16:creationId xmlns:a16="http://schemas.microsoft.com/office/drawing/2014/main" id="{F8D78AED-4513-4A83-8F74-4B4DFB0079ED}"/>
              </a:ext>
            </a:extLst>
          </p:cNvPr>
          <p:cNvSpPr>
            <a:spLocks noGrp="1"/>
          </p:cNvSpPr>
          <p:nvPr>
            <p:ph type="dt" sz="half" idx="10"/>
          </p:nvPr>
        </p:nvSpPr>
        <p:spPr/>
        <p:txBody>
          <a:bodyPr/>
          <a:lstStyle/>
          <a:p>
            <a:fld id="{48A87A34-81AB-432B-8DAE-1953F412C126}" type="datetimeFigureOut">
              <a:rPr lang="en-US" smtClean="0"/>
              <a:t>6/30/2020</a:t>
            </a:fld>
            <a:endParaRPr lang="en-US"/>
          </a:p>
        </p:txBody>
      </p:sp>
      <p:sp>
        <p:nvSpPr>
          <p:cNvPr id="5" name="Footer Placeholder 4">
            <a:extLst>
              <a:ext uri="{FF2B5EF4-FFF2-40B4-BE49-F238E27FC236}">
                <a16:creationId xmlns:a16="http://schemas.microsoft.com/office/drawing/2014/main" id="{E09EADC2-BDCD-48B8-8CB2-A77C2325CA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2B35A8-8207-485F-893E-72EC3BCFB0FD}"/>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076755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2A43B-47C5-483B-A648-11E6D7C6BC60}"/>
              </a:ext>
            </a:extLst>
          </p:cNvPr>
          <p:cNvSpPr>
            <a:spLocks noGrp="1"/>
          </p:cNvSpPr>
          <p:nvPr>
            <p:ph type="title"/>
          </p:nvPr>
        </p:nvSpPr>
        <p:spPr/>
        <p:txBody>
          <a:bodyPr/>
          <a:lstStyle/>
          <a:p>
            <a:r>
              <a:rPr lang="en-US"/>
              <a:t>Click to edit Master title style</a:t>
            </a:r>
            <a:endParaRPr lang="en-ZW"/>
          </a:p>
        </p:txBody>
      </p:sp>
      <p:sp>
        <p:nvSpPr>
          <p:cNvPr id="3" name="Content Placeholder 2">
            <a:extLst>
              <a:ext uri="{FF2B5EF4-FFF2-40B4-BE49-F238E27FC236}">
                <a16:creationId xmlns:a16="http://schemas.microsoft.com/office/drawing/2014/main" id="{A67EA16C-D5A2-478E-8731-5328C3EC045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a:extLst>
              <a:ext uri="{FF2B5EF4-FFF2-40B4-BE49-F238E27FC236}">
                <a16:creationId xmlns:a16="http://schemas.microsoft.com/office/drawing/2014/main" id="{D70A33EC-1E1F-4ADA-806D-763C6F799679}"/>
              </a:ext>
            </a:extLst>
          </p:cNvPr>
          <p:cNvSpPr>
            <a:spLocks noGrp="1"/>
          </p:cNvSpPr>
          <p:nvPr>
            <p:ph type="dt" sz="half" idx="10"/>
          </p:nvPr>
        </p:nvSpPr>
        <p:spPr/>
        <p:txBody>
          <a:bodyPr/>
          <a:lstStyle/>
          <a:p>
            <a:fld id="{48A87A34-81AB-432B-8DAE-1953F412C126}" type="datetimeFigureOut">
              <a:rPr lang="en-US" smtClean="0"/>
              <a:t>6/30/2020</a:t>
            </a:fld>
            <a:endParaRPr lang="en-US"/>
          </a:p>
        </p:txBody>
      </p:sp>
      <p:sp>
        <p:nvSpPr>
          <p:cNvPr id="5" name="Footer Placeholder 4">
            <a:extLst>
              <a:ext uri="{FF2B5EF4-FFF2-40B4-BE49-F238E27FC236}">
                <a16:creationId xmlns:a16="http://schemas.microsoft.com/office/drawing/2014/main" id="{E56DB2DE-D0D5-42A4-9BB6-B0C93F6009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354610-2EF5-4A75-84A5-2DD1CA6D3FCC}"/>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999998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E0427-D576-485B-95EF-B627523A15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W"/>
          </a:p>
        </p:txBody>
      </p:sp>
      <p:sp>
        <p:nvSpPr>
          <p:cNvPr id="3" name="Text Placeholder 2">
            <a:extLst>
              <a:ext uri="{FF2B5EF4-FFF2-40B4-BE49-F238E27FC236}">
                <a16:creationId xmlns:a16="http://schemas.microsoft.com/office/drawing/2014/main" id="{28D2040B-4F97-46D4-80E5-125E80BB3A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7485430-8141-428A-92A1-2CBF8CBE8110}"/>
              </a:ext>
            </a:extLst>
          </p:cNvPr>
          <p:cNvSpPr>
            <a:spLocks noGrp="1"/>
          </p:cNvSpPr>
          <p:nvPr>
            <p:ph type="dt" sz="half" idx="10"/>
          </p:nvPr>
        </p:nvSpPr>
        <p:spPr/>
        <p:txBody>
          <a:bodyPr/>
          <a:lstStyle/>
          <a:p>
            <a:fld id="{48A87A34-81AB-432B-8DAE-1953F412C126}" type="datetimeFigureOut">
              <a:rPr lang="en-US" smtClean="0"/>
              <a:t>6/30/2020</a:t>
            </a:fld>
            <a:endParaRPr lang="en-US"/>
          </a:p>
        </p:txBody>
      </p:sp>
      <p:sp>
        <p:nvSpPr>
          <p:cNvPr id="5" name="Footer Placeholder 4">
            <a:extLst>
              <a:ext uri="{FF2B5EF4-FFF2-40B4-BE49-F238E27FC236}">
                <a16:creationId xmlns:a16="http://schemas.microsoft.com/office/drawing/2014/main" id="{444D4EB6-8FED-4F49-864D-9BFB50A729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4B5B22-A838-431D-B9BA-39A8CB5C08E9}"/>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06914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F0C72-1BA7-48CF-B661-7A9D14461321}"/>
              </a:ext>
            </a:extLst>
          </p:cNvPr>
          <p:cNvSpPr>
            <a:spLocks noGrp="1"/>
          </p:cNvSpPr>
          <p:nvPr>
            <p:ph type="title"/>
          </p:nvPr>
        </p:nvSpPr>
        <p:spPr/>
        <p:txBody>
          <a:bodyPr/>
          <a:lstStyle/>
          <a:p>
            <a:r>
              <a:rPr lang="en-US"/>
              <a:t>Click to edit Master title style</a:t>
            </a:r>
            <a:endParaRPr lang="en-ZW"/>
          </a:p>
        </p:txBody>
      </p:sp>
      <p:sp>
        <p:nvSpPr>
          <p:cNvPr id="3" name="Content Placeholder 2">
            <a:extLst>
              <a:ext uri="{FF2B5EF4-FFF2-40B4-BE49-F238E27FC236}">
                <a16:creationId xmlns:a16="http://schemas.microsoft.com/office/drawing/2014/main" id="{16291968-49FD-4B1C-B173-9EAADF1D23E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Content Placeholder 3">
            <a:extLst>
              <a:ext uri="{FF2B5EF4-FFF2-40B4-BE49-F238E27FC236}">
                <a16:creationId xmlns:a16="http://schemas.microsoft.com/office/drawing/2014/main" id="{FAA9B622-0F61-4549-8EDD-D21ACD45C63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5" name="Date Placeholder 4">
            <a:extLst>
              <a:ext uri="{FF2B5EF4-FFF2-40B4-BE49-F238E27FC236}">
                <a16:creationId xmlns:a16="http://schemas.microsoft.com/office/drawing/2014/main" id="{460E8E72-41DA-448C-83B1-AABAFADA9869}"/>
              </a:ext>
            </a:extLst>
          </p:cNvPr>
          <p:cNvSpPr>
            <a:spLocks noGrp="1"/>
          </p:cNvSpPr>
          <p:nvPr>
            <p:ph type="dt" sz="half" idx="10"/>
          </p:nvPr>
        </p:nvSpPr>
        <p:spPr/>
        <p:txBody>
          <a:bodyPr/>
          <a:lstStyle/>
          <a:p>
            <a:fld id="{48A87A34-81AB-432B-8DAE-1953F412C126}" type="datetimeFigureOut">
              <a:rPr lang="en-US" smtClean="0"/>
              <a:t>6/30/2020</a:t>
            </a:fld>
            <a:endParaRPr lang="en-US"/>
          </a:p>
        </p:txBody>
      </p:sp>
      <p:sp>
        <p:nvSpPr>
          <p:cNvPr id="6" name="Footer Placeholder 5">
            <a:extLst>
              <a:ext uri="{FF2B5EF4-FFF2-40B4-BE49-F238E27FC236}">
                <a16:creationId xmlns:a16="http://schemas.microsoft.com/office/drawing/2014/main" id="{851DA83E-2305-41F0-9BDF-DD7A9AE515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7C547C-EE6B-41D8-A3EF-B1C57DD8BC81}"/>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043591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8B125-B52F-4FAA-BFA3-82BE18B77C46}"/>
              </a:ext>
            </a:extLst>
          </p:cNvPr>
          <p:cNvSpPr>
            <a:spLocks noGrp="1"/>
          </p:cNvSpPr>
          <p:nvPr>
            <p:ph type="title"/>
          </p:nvPr>
        </p:nvSpPr>
        <p:spPr>
          <a:xfrm>
            <a:off x="839788" y="365125"/>
            <a:ext cx="10515600" cy="1325563"/>
          </a:xfrm>
        </p:spPr>
        <p:txBody>
          <a:bodyPr/>
          <a:lstStyle/>
          <a:p>
            <a:r>
              <a:rPr lang="en-US"/>
              <a:t>Click to edit Master title style</a:t>
            </a:r>
            <a:endParaRPr lang="en-ZW"/>
          </a:p>
        </p:txBody>
      </p:sp>
      <p:sp>
        <p:nvSpPr>
          <p:cNvPr id="3" name="Text Placeholder 2">
            <a:extLst>
              <a:ext uri="{FF2B5EF4-FFF2-40B4-BE49-F238E27FC236}">
                <a16:creationId xmlns:a16="http://schemas.microsoft.com/office/drawing/2014/main" id="{70EA810D-0877-405F-9FB0-87CF92E432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649E785-0EFB-4779-AB24-49DD7339118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5" name="Text Placeholder 4">
            <a:extLst>
              <a:ext uri="{FF2B5EF4-FFF2-40B4-BE49-F238E27FC236}">
                <a16:creationId xmlns:a16="http://schemas.microsoft.com/office/drawing/2014/main" id="{DA53BC97-B7F4-4C5B-9687-A0A6DE7B4C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B4FFE45-1C15-4D0F-BE00-8C661CE8BD9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7" name="Date Placeholder 6">
            <a:extLst>
              <a:ext uri="{FF2B5EF4-FFF2-40B4-BE49-F238E27FC236}">
                <a16:creationId xmlns:a16="http://schemas.microsoft.com/office/drawing/2014/main" id="{0476564B-D2FB-4D75-8929-C82DA6D33B25}"/>
              </a:ext>
            </a:extLst>
          </p:cNvPr>
          <p:cNvSpPr>
            <a:spLocks noGrp="1"/>
          </p:cNvSpPr>
          <p:nvPr>
            <p:ph type="dt" sz="half" idx="10"/>
          </p:nvPr>
        </p:nvSpPr>
        <p:spPr/>
        <p:txBody>
          <a:bodyPr/>
          <a:lstStyle/>
          <a:p>
            <a:fld id="{48A87A34-81AB-432B-8DAE-1953F412C126}" type="datetimeFigureOut">
              <a:rPr lang="en-US" smtClean="0"/>
              <a:t>6/30/2020</a:t>
            </a:fld>
            <a:endParaRPr lang="en-US"/>
          </a:p>
        </p:txBody>
      </p:sp>
      <p:sp>
        <p:nvSpPr>
          <p:cNvPr id="8" name="Footer Placeholder 7">
            <a:extLst>
              <a:ext uri="{FF2B5EF4-FFF2-40B4-BE49-F238E27FC236}">
                <a16:creationId xmlns:a16="http://schemas.microsoft.com/office/drawing/2014/main" id="{A2437140-CE08-4F5A-B7A8-887DF83A57D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37C677D-BB23-484A-89E0-30629F2A720E}"/>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415833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18345-4E19-4CA7-AE9A-2D628D5331EA}"/>
              </a:ext>
            </a:extLst>
          </p:cNvPr>
          <p:cNvSpPr>
            <a:spLocks noGrp="1"/>
          </p:cNvSpPr>
          <p:nvPr>
            <p:ph type="title"/>
          </p:nvPr>
        </p:nvSpPr>
        <p:spPr/>
        <p:txBody>
          <a:bodyPr/>
          <a:lstStyle/>
          <a:p>
            <a:r>
              <a:rPr lang="en-US"/>
              <a:t>Click to edit Master title style</a:t>
            </a:r>
            <a:endParaRPr lang="en-ZW"/>
          </a:p>
        </p:txBody>
      </p:sp>
      <p:sp>
        <p:nvSpPr>
          <p:cNvPr id="3" name="Date Placeholder 2">
            <a:extLst>
              <a:ext uri="{FF2B5EF4-FFF2-40B4-BE49-F238E27FC236}">
                <a16:creationId xmlns:a16="http://schemas.microsoft.com/office/drawing/2014/main" id="{E1FA5402-3810-47B7-9DF0-AED42BAE0EEE}"/>
              </a:ext>
            </a:extLst>
          </p:cNvPr>
          <p:cNvSpPr>
            <a:spLocks noGrp="1"/>
          </p:cNvSpPr>
          <p:nvPr>
            <p:ph type="dt" sz="half" idx="10"/>
          </p:nvPr>
        </p:nvSpPr>
        <p:spPr/>
        <p:txBody>
          <a:bodyPr/>
          <a:lstStyle/>
          <a:p>
            <a:fld id="{48A87A34-81AB-432B-8DAE-1953F412C126}" type="datetimeFigureOut">
              <a:rPr lang="en-US" smtClean="0"/>
              <a:t>6/30/2020</a:t>
            </a:fld>
            <a:endParaRPr lang="en-US"/>
          </a:p>
        </p:txBody>
      </p:sp>
      <p:sp>
        <p:nvSpPr>
          <p:cNvPr id="4" name="Footer Placeholder 3">
            <a:extLst>
              <a:ext uri="{FF2B5EF4-FFF2-40B4-BE49-F238E27FC236}">
                <a16:creationId xmlns:a16="http://schemas.microsoft.com/office/drawing/2014/main" id="{A1E9292B-0866-473E-9F15-2BD4DA0A4C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03D9AC-9A75-4971-86AE-6D0858E598FF}"/>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62299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F4E2FA-EE94-418E-87AE-E46003180EE7}"/>
              </a:ext>
            </a:extLst>
          </p:cNvPr>
          <p:cNvSpPr>
            <a:spLocks noGrp="1"/>
          </p:cNvSpPr>
          <p:nvPr>
            <p:ph type="dt" sz="half" idx="10"/>
          </p:nvPr>
        </p:nvSpPr>
        <p:spPr/>
        <p:txBody>
          <a:bodyPr/>
          <a:lstStyle/>
          <a:p>
            <a:fld id="{48A87A34-81AB-432B-8DAE-1953F412C126}" type="datetimeFigureOut">
              <a:rPr lang="en-US" smtClean="0"/>
              <a:t>6/30/2020</a:t>
            </a:fld>
            <a:endParaRPr lang="en-US"/>
          </a:p>
        </p:txBody>
      </p:sp>
      <p:sp>
        <p:nvSpPr>
          <p:cNvPr id="3" name="Footer Placeholder 2">
            <a:extLst>
              <a:ext uri="{FF2B5EF4-FFF2-40B4-BE49-F238E27FC236}">
                <a16:creationId xmlns:a16="http://schemas.microsoft.com/office/drawing/2014/main" id="{C5A2A331-9608-4B36-A286-BDCD886C0A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EB7863-A237-4649-8B8D-CCED69F669B5}"/>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940073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7D50E-2657-446B-A96E-A42265415D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W"/>
          </a:p>
        </p:txBody>
      </p:sp>
      <p:sp>
        <p:nvSpPr>
          <p:cNvPr id="3" name="Content Placeholder 2">
            <a:extLst>
              <a:ext uri="{FF2B5EF4-FFF2-40B4-BE49-F238E27FC236}">
                <a16:creationId xmlns:a16="http://schemas.microsoft.com/office/drawing/2014/main" id="{5F800210-E9EF-400E-943A-2A01A16CC3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Text Placeholder 3">
            <a:extLst>
              <a:ext uri="{FF2B5EF4-FFF2-40B4-BE49-F238E27FC236}">
                <a16:creationId xmlns:a16="http://schemas.microsoft.com/office/drawing/2014/main" id="{34C2F3EB-FE05-46CA-8310-19C99074D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322E9D9-BEEA-48C3-A23C-67F240978797}"/>
              </a:ext>
            </a:extLst>
          </p:cNvPr>
          <p:cNvSpPr>
            <a:spLocks noGrp="1"/>
          </p:cNvSpPr>
          <p:nvPr>
            <p:ph type="dt" sz="half" idx="10"/>
          </p:nvPr>
        </p:nvSpPr>
        <p:spPr/>
        <p:txBody>
          <a:bodyPr/>
          <a:lstStyle/>
          <a:p>
            <a:fld id="{48A87A34-81AB-432B-8DAE-1953F412C126}" type="datetimeFigureOut">
              <a:rPr lang="en-US" smtClean="0"/>
              <a:t>6/30/2020</a:t>
            </a:fld>
            <a:endParaRPr lang="en-US"/>
          </a:p>
        </p:txBody>
      </p:sp>
      <p:sp>
        <p:nvSpPr>
          <p:cNvPr id="6" name="Footer Placeholder 5">
            <a:extLst>
              <a:ext uri="{FF2B5EF4-FFF2-40B4-BE49-F238E27FC236}">
                <a16:creationId xmlns:a16="http://schemas.microsoft.com/office/drawing/2014/main" id="{14B0F60A-C67A-499F-A2A1-12684B3E32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C99A0A-5566-4889-B31E-0DC826951BD6}"/>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226603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87FF0-721D-4315-8C15-3939A4F62D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W"/>
          </a:p>
        </p:txBody>
      </p:sp>
      <p:sp>
        <p:nvSpPr>
          <p:cNvPr id="3" name="Picture Placeholder 2">
            <a:extLst>
              <a:ext uri="{FF2B5EF4-FFF2-40B4-BE49-F238E27FC236}">
                <a16:creationId xmlns:a16="http://schemas.microsoft.com/office/drawing/2014/main" id="{7FFF0DD9-B526-4928-96F2-946FD15951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W"/>
          </a:p>
        </p:txBody>
      </p:sp>
      <p:sp>
        <p:nvSpPr>
          <p:cNvPr id="4" name="Text Placeholder 3">
            <a:extLst>
              <a:ext uri="{FF2B5EF4-FFF2-40B4-BE49-F238E27FC236}">
                <a16:creationId xmlns:a16="http://schemas.microsoft.com/office/drawing/2014/main" id="{668A7126-4454-4DA8-917B-DABE32C9C7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BD11EB4-4973-407F-9C2E-0BC0C4966853}"/>
              </a:ext>
            </a:extLst>
          </p:cNvPr>
          <p:cNvSpPr>
            <a:spLocks noGrp="1"/>
          </p:cNvSpPr>
          <p:nvPr>
            <p:ph type="dt" sz="half" idx="10"/>
          </p:nvPr>
        </p:nvSpPr>
        <p:spPr/>
        <p:txBody>
          <a:bodyPr/>
          <a:lstStyle/>
          <a:p>
            <a:fld id="{48A87A34-81AB-432B-8DAE-1953F412C126}" type="datetimeFigureOut">
              <a:rPr lang="en-US" smtClean="0"/>
              <a:pPr/>
              <a:t>6/30/2020</a:t>
            </a:fld>
            <a:endParaRPr lang="en-US"/>
          </a:p>
        </p:txBody>
      </p:sp>
      <p:sp>
        <p:nvSpPr>
          <p:cNvPr id="6" name="Footer Placeholder 5">
            <a:extLst>
              <a:ext uri="{FF2B5EF4-FFF2-40B4-BE49-F238E27FC236}">
                <a16:creationId xmlns:a16="http://schemas.microsoft.com/office/drawing/2014/main" id="{59830AF1-0760-4A1F-B5D9-7021217671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5BC152-8911-4044-B3E6-EEB07874A3C0}"/>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361341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3896BA-563E-4E18-A0E0-3016002531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W"/>
          </a:p>
        </p:txBody>
      </p:sp>
      <p:sp>
        <p:nvSpPr>
          <p:cNvPr id="3" name="Text Placeholder 2">
            <a:extLst>
              <a:ext uri="{FF2B5EF4-FFF2-40B4-BE49-F238E27FC236}">
                <a16:creationId xmlns:a16="http://schemas.microsoft.com/office/drawing/2014/main" id="{F953F396-4C5F-4B01-8D23-E1710D0FC8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a:extLst>
              <a:ext uri="{FF2B5EF4-FFF2-40B4-BE49-F238E27FC236}">
                <a16:creationId xmlns:a16="http://schemas.microsoft.com/office/drawing/2014/main" id="{00CF9A58-321E-4654-B6A8-26A604450F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6/30/2020</a:t>
            </a:fld>
            <a:endParaRPr lang="en-US"/>
          </a:p>
        </p:txBody>
      </p:sp>
      <p:sp>
        <p:nvSpPr>
          <p:cNvPr id="5" name="Footer Placeholder 4">
            <a:extLst>
              <a:ext uri="{FF2B5EF4-FFF2-40B4-BE49-F238E27FC236}">
                <a16:creationId xmlns:a16="http://schemas.microsoft.com/office/drawing/2014/main" id="{8DAAF4AA-CEE2-4024-8059-1FD8983A19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8273899-DF63-4D4D-9871-5E68048AA7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a:p>
        </p:txBody>
      </p:sp>
    </p:spTree>
    <p:extLst>
      <p:ext uri="{BB962C8B-B14F-4D97-AF65-F5344CB8AC3E}">
        <p14:creationId xmlns:p14="http://schemas.microsoft.com/office/powerpoint/2010/main" val="420910815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4.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8547E8-B3ED-44E3-AE35-03FB9B78BEC3}"/>
              </a:ext>
              <a:ext uri="{C183D7F6-B498-43B3-948B-1728B52AA6E4}">
                <adec:decorative xmlns:adec="http://schemas.microsoft.com/office/drawing/2017/decorative" val="1"/>
              </a:ext>
            </a:extLst>
          </p:cNvPr>
          <p:cNvPicPr/>
          <p:nvPr/>
        </p:nvPicPr>
        <p:blipFill rotWithShape="1">
          <a:blip r:embed="rId2">
            <a:extLst>
              <a:ext uri="{28A0092B-C50C-407E-A947-70E740481C1C}">
                <a14:useLocalDpi xmlns:a14="http://schemas.microsoft.com/office/drawing/2010/main" val="0"/>
              </a:ext>
            </a:extLst>
          </a:blip>
          <a:srcRect r="4427"/>
          <a:stretch/>
        </p:blipFill>
        <p:spPr>
          <a:xfrm>
            <a:off x="20" y="10"/>
            <a:ext cx="4637226" cy="6857990"/>
          </a:xfrm>
          <a:prstGeom prst="rect">
            <a:avLst/>
          </a:prstGeom>
        </p:spPr>
      </p:pic>
      <p:sp>
        <p:nvSpPr>
          <p:cNvPr id="15" name="Rectangle 14">
            <a:extLst>
              <a:ext uri="{FF2B5EF4-FFF2-40B4-BE49-F238E27FC236}">
                <a16:creationId xmlns:a16="http://schemas.microsoft.com/office/drawing/2014/main" id="{B9951BD9-0868-4CDB-ACD6-9C4209B5E4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7247" y="0"/>
            <a:ext cx="755475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1629378C-B627-4BEB-8DC2-F261674A089A}"/>
              </a:ext>
            </a:extLst>
          </p:cNvPr>
          <p:cNvSpPr>
            <a:spLocks noGrp="1"/>
          </p:cNvSpPr>
          <p:nvPr>
            <p:ph type="title"/>
          </p:nvPr>
        </p:nvSpPr>
        <p:spPr>
          <a:xfrm>
            <a:off x="5277328" y="640082"/>
            <a:ext cx="6274591" cy="3351602"/>
          </a:xfrm>
        </p:spPr>
        <p:txBody>
          <a:bodyPr vert="horz" lIns="91440" tIns="45720" rIns="91440" bIns="45720" rtlCol="0" anchor="b">
            <a:normAutofit/>
          </a:bodyPr>
          <a:lstStyle/>
          <a:p>
            <a:r>
              <a:rPr lang="en-US" sz="6000" b="1" dirty="0">
                <a:solidFill>
                  <a:schemeClr val="bg1"/>
                </a:solidFill>
                <a:latin typeface="Times New Roman" panose="02020603050405020304" pitchFamily="18" charset="0"/>
                <a:cs typeface="Times New Roman" panose="02020603050405020304" pitchFamily="18" charset="0"/>
              </a:rPr>
              <a:t>Highlights of the Report</a:t>
            </a:r>
          </a:p>
        </p:txBody>
      </p:sp>
    </p:spTree>
    <p:extLst>
      <p:ext uri="{BB962C8B-B14F-4D97-AF65-F5344CB8AC3E}">
        <p14:creationId xmlns:p14="http://schemas.microsoft.com/office/powerpoint/2010/main" val="4087241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10A31-742D-4998-ADAB-8DCFF6E4757A}"/>
              </a:ext>
            </a:extLst>
          </p:cNvPr>
          <p:cNvSpPr>
            <a:spLocks noGrp="1"/>
          </p:cNvSpPr>
          <p:nvPr>
            <p:ph type="title"/>
          </p:nvPr>
        </p:nvSpPr>
        <p:spPr>
          <a:xfrm>
            <a:off x="211168" y="461532"/>
            <a:ext cx="5357192" cy="701202"/>
          </a:xfrm>
        </p:spPr>
        <p:txBody>
          <a:bodyPr>
            <a:normAutofit/>
          </a:bodyPr>
          <a:lstStyle/>
          <a:p>
            <a:r>
              <a:rPr lang="en-GB" b="1" dirty="0">
                <a:latin typeface="Times New Roman" panose="02020603050405020304" pitchFamily="18" charset="0"/>
                <a:cs typeface="Times New Roman" panose="02020603050405020304" pitchFamily="18" charset="0"/>
              </a:rPr>
              <a:t>Our Method</a:t>
            </a:r>
            <a:endParaRPr lang="en-ZW" dirty="0"/>
          </a:p>
        </p:txBody>
      </p:sp>
      <p:sp>
        <p:nvSpPr>
          <p:cNvPr id="6" name="Content Placeholder 5">
            <a:extLst>
              <a:ext uri="{FF2B5EF4-FFF2-40B4-BE49-F238E27FC236}">
                <a16:creationId xmlns:a16="http://schemas.microsoft.com/office/drawing/2014/main" id="{A3E5B5B7-A182-434B-A283-FE0A3748CB39}"/>
              </a:ext>
            </a:extLst>
          </p:cNvPr>
          <p:cNvSpPr>
            <a:spLocks noGrp="1"/>
          </p:cNvSpPr>
          <p:nvPr>
            <p:ph sz="half" idx="2"/>
          </p:nvPr>
        </p:nvSpPr>
        <p:spPr>
          <a:xfrm>
            <a:off x="0" y="1328669"/>
            <a:ext cx="4611756" cy="4555295"/>
          </a:xfrm>
        </p:spPr>
        <p:txBody>
          <a:bodyPr>
            <a:normAutofit lnSpcReduction="10000"/>
          </a:bodyPr>
          <a:lstStyle/>
          <a:p>
            <a:r>
              <a:rPr lang="en-GB" sz="2600" dirty="0">
                <a:latin typeface="Times New Roman" panose="02020603050405020304" pitchFamily="18" charset="0"/>
                <a:cs typeface="Times New Roman" panose="02020603050405020304" pitchFamily="18" charset="0"/>
              </a:rPr>
              <a:t>Through a desk-top study, we identified 24 organisations that we deemed to fit the criteria/label of local Think Tanks. </a:t>
            </a:r>
          </a:p>
          <a:p>
            <a:pPr marL="0" indent="0">
              <a:buNone/>
            </a:pPr>
            <a:endParaRPr lang="en-GB" sz="2600" dirty="0">
              <a:latin typeface="Times New Roman" panose="02020603050405020304" pitchFamily="18" charset="0"/>
              <a:cs typeface="Times New Roman" panose="02020603050405020304" pitchFamily="18" charset="0"/>
            </a:endParaRPr>
          </a:p>
          <a:p>
            <a:r>
              <a:rPr lang="en-GB" sz="2600" dirty="0">
                <a:latin typeface="Times New Roman" panose="02020603050405020304" pitchFamily="18" charset="0"/>
                <a:cs typeface="Times New Roman" panose="02020603050405020304" pitchFamily="18" charset="0"/>
              </a:rPr>
              <a:t>These are mostly organisations that carry out policy focused research, organise policy focused convenings, carry out advocacy and/or engage in policy focused training. </a:t>
            </a:r>
            <a:endParaRPr lang="en-ZW" sz="2600" dirty="0">
              <a:latin typeface="Times New Roman" panose="02020603050405020304" pitchFamily="18" charset="0"/>
              <a:cs typeface="Times New Roman" panose="02020603050405020304" pitchFamily="18" charset="0"/>
            </a:endParaRPr>
          </a:p>
          <a:p>
            <a:endParaRPr lang="en-ZW" dirty="0"/>
          </a:p>
        </p:txBody>
      </p:sp>
      <p:graphicFrame>
        <p:nvGraphicFramePr>
          <p:cNvPr id="9" name="Content Placeholder 8">
            <a:extLst>
              <a:ext uri="{FF2B5EF4-FFF2-40B4-BE49-F238E27FC236}">
                <a16:creationId xmlns:a16="http://schemas.microsoft.com/office/drawing/2014/main" id="{8065BD66-3E0E-4CE3-8C04-54B06D462D40}"/>
              </a:ext>
            </a:extLst>
          </p:cNvPr>
          <p:cNvGraphicFramePr>
            <a:graphicFrameLocks noGrp="1"/>
          </p:cNvGraphicFramePr>
          <p:nvPr>
            <p:ph sz="half" idx="1"/>
            <p:extLst>
              <p:ext uri="{D42A27DB-BD31-4B8C-83A1-F6EECF244321}">
                <p14:modId xmlns:p14="http://schemas.microsoft.com/office/powerpoint/2010/main" val="4014200573"/>
              </p:ext>
            </p:extLst>
          </p:nvPr>
        </p:nvGraphicFramePr>
        <p:xfrm>
          <a:off x="4850295" y="339513"/>
          <a:ext cx="7341705" cy="5934160"/>
        </p:xfrm>
        <a:graphic>
          <a:graphicData uri="http://schemas.openxmlformats.org/drawingml/2006/table">
            <a:tbl>
              <a:tblPr firstRow="1" firstCol="1" bandRow="1"/>
              <a:tblGrid>
                <a:gridCol w="306135">
                  <a:extLst>
                    <a:ext uri="{9D8B030D-6E8A-4147-A177-3AD203B41FA5}">
                      <a16:colId xmlns:a16="http://schemas.microsoft.com/office/drawing/2014/main" val="1843090036"/>
                    </a:ext>
                  </a:extLst>
                </a:gridCol>
                <a:gridCol w="2185032">
                  <a:extLst>
                    <a:ext uri="{9D8B030D-6E8A-4147-A177-3AD203B41FA5}">
                      <a16:colId xmlns:a16="http://schemas.microsoft.com/office/drawing/2014/main" val="2674899134"/>
                    </a:ext>
                  </a:extLst>
                </a:gridCol>
                <a:gridCol w="4850538">
                  <a:extLst>
                    <a:ext uri="{9D8B030D-6E8A-4147-A177-3AD203B41FA5}">
                      <a16:colId xmlns:a16="http://schemas.microsoft.com/office/drawing/2014/main" val="891911100"/>
                    </a:ext>
                  </a:extLst>
                </a:gridCol>
              </a:tblGrid>
              <a:tr h="566461">
                <a:tc>
                  <a:txBody>
                    <a:bodyPr/>
                    <a:lstStyle/>
                    <a:p>
                      <a:pPr algn="just">
                        <a:spcAft>
                          <a:spcPts val="0"/>
                        </a:spcAft>
                      </a:pPr>
                      <a:r>
                        <a:rPr lang="en-GB" sz="18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ZW" sz="1800" dirty="0">
                        <a:solidFill>
                          <a:srgbClr val="7FBD4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893" marR="52893" marT="0" marB="0">
                    <a:lnL>
                      <a:noFill/>
                    </a:lnL>
                    <a:lnR>
                      <a:noFill/>
                    </a:lnR>
                    <a:lnT>
                      <a:noFill/>
                    </a:lnT>
                    <a:lnB w="12700" cap="flat" cmpd="sng" algn="ctr">
                      <a:solidFill>
                        <a:srgbClr val="7FBD42"/>
                      </a:solidFill>
                      <a:prstDash val="solid"/>
                      <a:round/>
                      <a:headEnd type="none" w="med" len="med"/>
                      <a:tailEnd type="none" w="med" len="med"/>
                    </a:lnB>
                    <a:solidFill>
                      <a:srgbClr val="7FBD42"/>
                    </a:solidFill>
                  </a:tcPr>
                </a:tc>
                <a:tc>
                  <a:txBody>
                    <a:bodyPr/>
                    <a:lstStyle/>
                    <a:p>
                      <a:pPr algn="just">
                        <a:spcAft>
                          <a:spcPts val="0"/>
                        </a:spcAft>
                      </a:pPr>
                      <a:r>
                        <a:rPr lang="en-GB" sz="20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Name of Think Tank</a:t>
                      </a:r>
                      <a:endParaRPr lang="en-ZW" sz="2000" dirty="0">
                        <a:solidFill>
                          <a:srgbClr val="7FBD4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893" marR="52893" marT="0" marB="0">
                    <a:lnL>
                      <a:noFill/>
                    </a:lnL>
                    <a:lnR>
                      <a:noFill/>
                    </a:lnR>
                    <a:lnT>
                      <a:noFill/>
                    </a:lnT>
                    <a:lnB w="12700" cap="flat" cmpd="sng" algn="ctr">
                      <a:solidFill>
                        <a:srgbClr val="7FBD42"/>
                      </a:solidFill>
                      <a:prstDash val="solid"/>
                      <a:round/>
                      <a:headEnd type="none" w="med" len="med"/>
                      <a:tailEnd type="none" w="med" len="med"/>
                    </a:lnB>
                    <a:solidFill>
                      <a:srgbClr val="92D050"/>
                    </a:solidFill>
                  </a:tcPr>
                </a:tc>
                <a:tc>
                  <a:txBody>
                    <a:bodyPr/>
                    <a:lstStyle/>
                    <a:p>
                      <a:pPr algn="just">
                        <a:spcAft>
                          <a:spcPts val="0"/>
                        </a:spcAft>
                      </a:pPr>
                      <a:r>
                        <a:rPr lang="en-GB" sz="20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Focus Areas</a:t>
                      </a:r>
                      <a:endParaRPr lang="en-ZW" sz="2000" dirty="0">
                        <a:solidFill>
                          <a:srgbClr val="7FBD4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893" marR="52893" marT="0" marB="0">
                    <a:lnL>
                      <a:noFill/>
                    </a:lnL>
                    <a:lnR>
                      <a:noFill/>
                    </a:lnR>
                    <a:lnT>
                      <a:noFill/>
                    </a:lnT>
                    <a:lnB w="12700" cap="flat" cmpd="sng" algn="ctr">
                      <a:solidFill>
                        <a:srgbClr val="7FBD42"/>
                      </a:solidFill>
                      <a:prstDash val="solid"/>
                      <a:round/>
                      <a:headEnd type="none" w="med" len="med"/>
                      <a:tailEnd type="none" w="med" len="med"/>
                    </a:lnB>
                    <a:solidFill>
                      <a:srgbClr val="92D050"/>
                    </a:solidFill>
                  </a:tcPr>
                </a:tc>
                <a:extLst>
                  <a:ext uri="{0D108BD9-81ED-4DB2-BD59-A6C34878D82A}">
                    <a16:rowId xmlns:a16="http://schemas.microsoft.com/office/drawing/2014/main" val="1808245219"/>
                  </a:ext>
                </a:extLst>
              </a:tr>
              <a:tr h="1053142">
                <a:tc>
                  <a:txBody>
                    <a:bodyPr/>
                    <a:lstStyle/>
                    <a:p>
                      <a:pPr marL="90170">
                        <a:spcAft>
                          <a:spcPts val="0"/>
                        </a:spcAft>
                      </a:pPr>
                      <a:r>
                        <a:rPr lang="en-GB" sz="1200">
                          <a:solidFill>
                            <a:srgbClr val="474343"/>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ZW" sz="1200">
                        <a:solidFill>
                          <a:srgbClr val="47434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893" marR="52893" marT="0" marB="0">
                    <a:lnL>
                      <a:noFill/>
                    </a:lnL>
                    <a:lnR>
                      <a:noFill/>
                    </a:lnR>
                    <a:lnT w="12700" cap="flat" cmpd="sng" algn="ctr">
                      <a:solidFill>
                        <a:srgbClr val="7FBD42"/>
                      </a:solidFill>
                      <a:prstDash val="solid"/>
                      <a:round/>
                      <a:headEnd type="none" w="med" len="med"/>
                      <a:tailEnd type="none" w="med" len="med"/>
                    </a:lnT>
                    <a:lnB w="12700" cap="flat" cmpd="sng" algn="ctr">
                      <a:solidFill>
                        <a:srgbClr val="7FBD42"/>
                      </a:solidFill>
                      <a:prstDash val="solid"/>
                      <a:round/>
                      <a:headEnd type="none" w="med" len="med"/>
                      <a:tailEnd type="none" w="med" len="med"/>
                    </a:lnB>
                  </a:tcPr>
                </a:tc>
                <a:tc>
                  <a:txBody>
                    <a:bodyPr/>
                    <a:lstStyle/>
                    <a:p>
                      <a:pPr marL="90170">
                        <a:spcAft>
                          <a:spcPts val="0"/>
                        </a:spcAft>
                      </a:pPr>
                      <a:r>
                        <a:rPr lang="en-GB" sz="1600" dirty="0">
                          <a:solidFill>
                            <a:srgbClr val="474343"/>
                          </a:solidFill>
                          <a:effectLst/>
                          <a:latin typeface="Times New Roman" panose="02020603050405020304" pitchFamily="18" charset="0"/>
                          <a:ea typeface="Calibri" panose="020F0502020204030204" pitchFamily="34" charset="0"/>
                          <a:cs typeface="Times New Roman" panose="02020603050405020304" pitchFamily="18" charset="0"/>
                        </a:rPr>
                        <a:t>ZIMCODD- Zimbabwe Coalition on Debt and Development</a:t>
                      </a:r>
                      <a:endParaRPr lang="en-ZW" sz="1600" dirty="0">
                        <a:solidFill>
                          <a:srgbClr val="47434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893" marR="52893" marT="0" marB="0">
                    <a:lnL>
                      <a:noFill/>
                    </a:lnL>
                    <a:lnR>
                      <a:noFill/>
                    </a:lnR>
                    <a:lnT w="12700" cap="flat" cmpd="sng" algn="ctr">
                      <a:solidFill>
                        <a:srgbClr val="7FBD42"/>
                      </a:solidFill>
                      <a:prstDash val="solid"/>
                      <a:round/>
                      <a:headEnd type="none" w="med" len="med"/>
                      <a:tailEnd type="none" w="med" len="med"/>
                    </a:lnT>
                    <a:lnB w="12700" cap="flat" cmpd="sng" algn="ctr">
                      <a:solidFill>
                        <a:srgbClr val="7FBD42"/>
                      </a:solidFill>
                      <a:prstDash val="solid"/>
                      <a:round/>
                      <a:headEnd type="none" w="med" len="med"/>
                      <a:tailEnd type="none" w="med" len="med"/>
                    </a:lnB>
                    <a:solidFill>
                      <a:srgbClr val="E2EFD9"/>
                    </a:solidFill>
                  </a:tcPr>
                </a:tc>
                <a:tc>
                  <a:txBody>
                    <a:bodyPr/>
                    <a:lstStyle/>
                    <a:p>
                      <a:pPr marL="90170">
                        <a:spcAft>
                          <a:spcPts val="0"/>
                        </a:spcAft>
                      </a:pPr>
                      <a:r>
                        <a:rPr lang="en-GB" sz="1600" dirty="0">
                          <a:solidFill>
                            <a:srgbClr val="474343"/>
                          </a:solidFill>
                          <a:effectLst/>
                          <a:latin typeface="Times New Roman" panose="02020603050405020304" pitchFamily="18" charset="0"/>
                          <a:ea typeface="Calibri" panose="020F0502020204030204" pitchFamily="34" charset="0"/>
                          <a:cs typeface="Times New Roman" panose="02020603050405020304" pitchFamily="18" charset="0"/>
                        </a:rPr>
                        <a:t>Social and economic rights, Public finance management, Natural resource governance, Trade justice and livelihoods, Movement building, Organisational development</a:t>
                      </a:r>
                      <a:endParaRPr lang="en-ZW" sz="1600" dirty="0">
                        <a:solidFill>
                          <a:srgbClr val="47434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893" marR="52893" marT="0" marB="0">
                    <a:lnL>
                      <a:noFill/>
                    </a:lnL>
                    <a:lnR>
                      <a:noFill/>
                    </a:lnR>
                    <a:lnT w="12700" cap="flat" cmpd="sng" algn="ctr">
                      <a:solidFill>
                        <a:srgbClr val="7FBD42"/>
                      </a:solidFill>
                      <a:prstDash val="solid"/>
                      <a:round/>
                      <a:headEnd type="none" w="med" len="med"/>
                      <a:tailEnd type="none" w="med" len="med"/>
                    </a:lnT>
                    <a:lnB w="12700" cap="flat" cmpd="sng" algn="ctr">
                      <a:solidFill>
                        <a:srgbClr val="7FBD42"/>
                      </a:solidFill>
                      <a:prstDash val="solid"/>
                      <a:round/>
                      <a:headEnd type="none" w="med" len="med"/>
                      <a:tailEnd type="none" w="med" len="med"/>
                    </a:lnB>
                  </a:tcPr>
                </a:tc>
                <a:extLst>
                  <a:ext uri="{0D108BD9-81ED-4DB2-BD59-A6C34878D82A}">
                    <a16:rowId xmlns:a16="http://schemas.microsoft.com/office/drawing/2014/main" val="2776281558"/>
                  </a:ext>
                </a:extLst>
              </a:tr>
              <a:tr h="702094">
                <a:tc>
                  <a:txBody>
                    <a:bodyPr/>
                    <a:lstStyle/>
                    <a:p>
                      <a:pPr marL="90170">
                        <a:spcAft>
                          <a:spcPts val="0"/>
                        </a:spcAft>
                      </a:pPr>
                      <a:r>
                        <a:rPr lang="en-GB" sz="1200">
                          <a:solidFill>
                            <a:srgbClr val="474343"/>
                          </a:solidFill>
                          <a:effectLst/>
                          <a:latin typeface="Times New Roman" panose="02020603050405020304" pitchFamily="18" charset="0"/>
                          <a:ea typeface="Calibri" panose="020F0502020204030204" pitchFamily="34" charset="0"/>
                          <a:cs typeface="Times New Roman" panose="02020603050405020304" pitchFamily="18" charset="0"/>
                        </a:rPr>
                        <a:t>2. </a:t>
                      </a:r>
                      <a:endParaRPr lang="en-ZW" sz="1200">
                        <a:solidFill>
                          <a:srgbClr val="47434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893" marR="52893" marT="0" marB="0">
                    <a:lnL>
                      <a:noFill/>
                    </a:lnL>
                    <a:lnR>
                      <a:noFill/>
                    </a:lnR>
                    <a:lnT w="12700" cap="flat" cmpd="sng" algn="ctr">
                      <a:solidFill>
                        <a:srgbClr val="7FBD42"/>
                      </a:solidFill>
                      <a:prstDash val="solid"/>
                      <a:round/>
                      <a:headEnd type="none" w="med" len="med"/>
                      <a:tailEnd type="none" w="med" len="med"/>
                    </a:lnT>
                    <a:lnB w="12700" cap="flat" cmpd="sng" algn="ctr">
                      <a:solidFill>
                        <a:srgbClr val="7FBD42"/>
                      </a:solidFill>
                      <a:prstDash val="solid"/>
                      <a:round/>
                      <a:headEnd type="none" w="med" len="med"/>
                      <a:tailEnd type="none" w="med" len="med"/>
                    </a:lnB>
                  </a:tcPr>
                </a:tc>
                <a:tc>
                  <a:txBody>
                    <a:bodyPr/>
                    <a:lstStyle/>
                    <a:p>
                      <a:pPr marL="90170">
                        <a:spcAft>
                          <a:spcPts val="0"/>
                        </a:spcAft>
                      </a:pPr>
                      <a:r>
                        <a:rPr lang="en-GB" sz="1600" dirty="0">
                          <a:solidFill>
                            <a:srgbClr val="474343"/>
                          </a:solidFill>
                          <a:effectLst/>
                          <a:latin typeface="Times New Roman" panose="02020603050405020304" pitchFamily="18" charset="0"/>
                          <a:ea typeface="Calibri" panose="020F0502020204030204" pitchFamily="34" charset="0"/>
                          <a:cs typeface="Times New Roman" panose="02020603050405020304" pitchFamily="18" charset="0"/>
                        </a:rPr>
                        <a:t>NAYO- National Association of Youth </a:t>
                      </a:r>
                      <a:endParaRPr lang="en-ZW" sz="1600" dirty="0">
                        <a:solidFill>
                          <a:srgbClr val="47434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893" marR="52893" marT="0" marB="0">
                    <a:lnL>
                      <a:noFill/>
                    </a:lnL>
                    <a:lnR>
                      <a:noFill/>
                    </a:lnR>
                    <a:lnT w="12700" cap="flat" cmpd="sng" algn="ctr">
                      <a:solidFill>
                        <a:srgbClr val="7FBD42"/>
                      </a:solidFill>
                      <a:prstDash val="solid"/>
                      <a:round/>
                      <a:headEnd type="none" w="med" len="med"/>
                      <a:tailEnd type="none" w="med" len="med"/>
                    </a:lnT>
                    <a:lnB w="12700" cap="flat" cmpd="sng" algn="ctr">
                      <a:solidFill>
                        <a:srgbClr val="7FBD42"/>
                      </a:solidFill>
                      <a:prstDash val="solid"/>
                      <a:round/>
                      <a:headEnd type="none" w="med" len="med"/>
                      <a:tailEnd type="none" w="med" len="med"/>
                    </a:lnB>
                    <a:solidFill>
                      <a:srgbClr val="E2EFD9"/>
                    </a:solidFill>
                  </a:tcPr>
                </a:tc>
                <a:tc>
                  <a:txBody>
                    <a:bodyPr/>
                    <a:lstStyle/>
                    <a:p>
                      <a:pPr marL="90170">
                        <a:spcAft>
                          <a:spcPts val="0"/>
                        </a:spcAft>
                      </a:pPr>
                      <a:r>
                        <a:rPr lang="en-GB" sz="1600" dirty="0">
                          <a:solidFill>
                            <a:srgbClr val="474343"/>
                          </a:solidFill>
                          <a:effectLst/>
                          <a:latin typeface="Times New Roman" panose="02020603050405020304" pitchFamily="18" charset="0"/>
                          <a:ea typeface="Calibri" panose="020F0502020204030204" pitchFamily="34" charset="0"/>
                          <a:cs typeface="Times New Roman" panose="02020603050405020304" pitchFamily="18" charset="0"/>
                        </a:rPr>
                        <a:t>Development, Civic activism, social participation, mainstreaming</a:t>
                      </a:r>
                      <a:endParaRPr lang="en-ZW" sz="1600" dirty="0">
                        <a:solidFill>
                          <a:srgbClr val="47434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893" marR="52893" marT="0" marB="0">
                    <a:lnL>
                      <a:noFill/>
                    </a:lnL>
                    <a:lnR>
                      <a:noFill/>
                    </a:lnR>
                    <a:lnT w="12700" cap="flat" cmpd="sng" algn="ctr">
                      <a:solidFill>
                        <a:srgbClr val="7FBD42"/>
                      </a:solidFill>
                      <a:prstDash val="solid"/>
                      <a:round/>
                      <a:headEnd type="none" w="med" len="med"/>
                      <a:tailEnd type="none" w="med" len="med"/>
                    </a:lnT>
                    <a:lnB w="12700" cap="flat" cmpd="sng" algn="ctr">
                      <a:solidFill>
                        <a:srgbClr val="7FBD42"/>
                      </a:solidFill>
                      <a:prstDash val="solid"/>
                      <a:round/>
                      <a:headEnd type="none" w="med" len="med"/>
                      <a:tailEnd type="none" w="med" len="med"/>
                    </a:lnB>
                  </a:tcPr>
                </a:tc>
                <a:extLst>
                  <a:ext uri="{0D108BD9-81ED-4DB2-BD59-A6C34878D82A}">
                    <a16:rowId xmlns:a16="http://schemas.microsoft.com/office/drawing/2014/main" val="1810116592"/>
                  </a:ext>
                </a:extLst>
              </a:tr>
              <a:tr h="1053142">
                <a:tc>
                  <a:txBody>
                    <a:bodyPr/>
                    <a:lstStyle/>
                    <a:p>
                      <a:pPr marL="90170">
                        <a:spcAft>
                          <a:spcPts val="0"/>
                        </a:spcAft>
                      </a:pPr>
                      <a:r>
                        <a:rPr lang="en-GB" sz="1200">
                          <a:solidFill>
                            <a:srgbClr val="474343"/>
                          </a:solidFill>
                          <a:effectLst/>
                          <a:latin typeface="Times New Roman" panose="02020603050405020304" pitchFamily="18" charset="0"/>
                          <a:ea typeface="Calibri" panose="020F0502020204030204" pitchFamily="34" charset="0"/>
                          <a:cs typeface="Times New Roman" panose="02020603050405020304" pitchFamily="18" charset="0"/>
                        </a:rPr>
                        <a:t>3. </a:t>
                      </a:r>
                      <a:endParaRPr lang="en-ZW" sz="1200">
                        <a:solidFill>
                          <a:srgbClr val="47434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893" marR="52893" marT="0" marB="0">
                    <a:lnL>
                      <a:noFill/>
                    </a:lnL>
                    <a:lnR>
                      <a:noFill/>
                    </a:lnR>
                    <a:lnT w="12700" cap="flat" cmpd="sng" algn="ctr">
                      <a:solidFill>
                        <a:srgbClr val="7FBD42"/>
                      </a:solidFill>
                      <a:prstDash val="solid"/>
                      <a:round/>
                      <a:headEnd type="none" w="med" len="med"/>
                      <a:tailEnd type="none" w="med" len="med"/>
                    </a:lnT>
                    <a:lnB w="12700" cap="flat" cmpd="sng" algn="ctr">
                      <a:solidFill>
                        <a:srgbClr val="7FBD42"/>
                      </a:solidFill>
                      <a:prstDash val="solid"/>
                      <a:round/>
                      <a:headEnd type="none" w="med" len="med"/>
                      <a:tailEnd type="none" w="med" len="med"/>
                    </a:lnB>
                  </a:tcPr>
                </a:tc>
                <a:tc>
                  <a:txBody>
                    <a:bodyPr/>
                    <a:lstStyle/>
                    <a:p>
                      <a:pPr marL="90170">
                        <a:spcAft>
                          <a:spcPts val="0"/>
                        </a:spcAft>
                      </a:pPr>
                      <a:r>
                        <a:rPr lang="en-GB" sz="1600" dirty="0">
                          <a:solidFill>
                            <a:srgbClr val="474343"/>
                          </a:solidFill>
                          <a:effectLst/>
                          <a:latin typeface="Times New Roman" panose="02020603050405020304" pitchFamily="18" charset="0"/>
                          <a:ea typeface="Calibri" panose="020F0502020204030204" pitchFamily="34" charset="0"/>
                          <a:cs typeface="Times New Roman" panose="02020603050405020304" pitchFamily="18" charset="0"/>
                        </a:rPr>
                        <a:t>LEDRIZ- The Labour and Economic Development Research Institute of Zimbabwe</a:t>
                      </a:r>
                      <a:endParaRPr lang="en-ZW" sz="1600" dirty="0">
                        <a:solidFill>
                          <a:srgbClr val="47434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893" marR="52893" marT="0" marB="0">
                    <a:lnL>
                      <a:noFill/>
                    </a:lnL>
                    <a:lnR>
                      <a:noFill/>
                    </a:lnR>
                    <a:lnT w="12700" cap="flat" cmpd="sng" algn="ctr">
                      <a:solidFill>
                        <a:srgbClr val="7FBD42"/>
                      </a:solidFill>
                      <a:prstDash val="solid"/>
                      <a:round/>
                      <a:headEnd type="none" w="med" len="med"/>
                      <a:tailEnd type="none" w="med" len="med"/>
                    </a:lnT>
                    <a:lnB w="12700" cap="flat" cmpd="sng" algn="ctr">
                      <a:solidFill>
                        <a:srgbClr val="7FBD42"/>
                      </a:solidFill>
                      <a:prstDash val="solid"/>
                      <a:round/>
                      <a:headEnd type="none" w="med" len="med"/>
                      <a:tailEnd type="none" w="med" len="med"/>
                    </a:lnB>
                    <a:solidFill>
                      <a:srgbClr val="E2EFD9"/>
                    </a:solidFill>
                  </a:tcPr>
                </a:tc>
                <a:tc>
                  <a:txBody>
                    <a:bodyPr/>
                    <a:lstStyle/>
                    <a:p>
                      <a:pPr marL="90170">
                        <a:spcAft>
                          <a:spcPts val="0"/>
                        </a:spcAft>
                      </a:pPr>
                      <a:r>
                        <a:rPr lang="en-GB" sz="1600" dirty="0">
                          <a:solidFill>
                            <a:srgbClr val="474343"/>
                          </a:solidFill>
                          <a:effectLst/>
                          <a:latin typeface="Times New Roman" panose="02020603050405020304" pitchFamily="18" charset="0"/>
                          <a:ea typeface="Calibri" panose="020F0502020204030204" pitchFamily="34" charset="0"/>
                          <a:cs typeface="Times New Roman" panose="02020603050405020304" pitchFamily="18" charset="0"/>
                        </a:rPr>
                        <a:t>Advocacy and engagement, economic literacy/socio-economic rights, women and gender, </a:t>
                      </a:r>
                      <a:endParaRPr lang="en-ZW" sz="1600" dirty="0">
                        <a:solidFill>
                          <a:srgbClr val="47434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893" marR="52893" marT="0" marB="0">
                    <a:lnL>
                      <a:noFill/>
                    </a:lnL>
                    <a:lnR>
                      <a:noFill/>
                    </a:lnR>
                    <a:lnT w="12700" cap="flat" cmpd="sng" algn="ctr">
                      <a:solidFill>
                        <a:srgbClr val="7FBD42"/>
                      </a:solidFill>
                      <a:prstDash val="solid"/>
                      <a:round/>
                      <a:headEnd type="none" w="med" len="med"/>
                      <a:tailEnd type="none" w="med" len="med"/>
                    </a:lnT>
                    <a:lnB w="12700" cap="flat" cmpd="sng" algn="ctr">
                      <a:solidFill>
                        <a:srgbClr val="7FBD42"/>
                      </a:solidFill>
                      <a:prstDash val="solid"/>
                      <a:round/>
                      <a:headEnd type="none" w="med" len="med"/>
                      <a:tailEnd type="none" w="med" len="med"/>
                    </a:lnB>
                  </a:tcPr>
                </a:tc>
                <a:extLst>
                  <a:ext uri="{0D108BD9-81ED-4DB2-BD59-A6C34878D82A}">
                    <a16:rowId xmlns:a16="http://schemas.microsoft.com/office/drawing/2014/main" val="1031712875"/>
                  </a:ext>
                </a:extLst>
              </a:tr>
              <a:tr h="1270783">
                <a:tc>
                  <a:txBody>
                    <a:bodyPr/>
                    <a:lstStyle/>
                    <a:p>
                      <a:pPr marL="90170">
                        <a:spcAft>
                          <a:spcPts val="0"/>
                        </a:spcAft>
                      </a:pPr>
                      <a:r>
                        <a:rPr lang="en-GB" sz="1200">
                          <a:solidFill>
                            <a:srgbClr val="474343"/>
                          </a:solidFill>
                          <a:effectLst/>
                          <a:latin typeface="Times New Roman" panose="02020603050405020304" pitchFamily="18" charset="0"/>
                          <a:ea typeface="Calibri" panose="020F0502020204030204" pitchFamily="34" charset="0"/>
                          <a:cs typeface="Times New Roman" panose="02020603050405020304" pitchFamily="18" charset="0"/>
                        </a:rPr>
                        <a:t>4.</a:t>
                      </a:r>
                      <a:endParaRPr lang="en-ZW" sz="1200">
                        <a:solidFill>
                          <a:srgbClr val="47434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893" marR="52893" marT="0" marB="0">
                    <a:lnL>
                      <a:noFill/>
                    </a:lnL>
                    <a:lnR>
                      <a:noFill/>
                    </a:lnR>
                    <a:lnT w="12700" cap="flat" cmpd="sng" algn="ctr">
                      <a:solidFill>
                        <a:srgbClr val="7FBD42"/>
                      </a:solidFill>
                      <a:prstDash val="solid"/>
                      <a:round/>
                      <a:headEnd type="none" w="med" len="med"/>
                      <a:tailEnd type="none" w="med" len="med"/>
                    </a:lnT>
                    <a:lnB w="12700" cap="flat" cmpd="sng" algn="ctr">
                      <a:solidFill>
                        <a:srgbClr val="7FBD42"/>
                      </a:solidFill>
                      <a:prstDash val="solid"/>
                      <a:round/>
                      <a:headEnd type="none" w="med" len="med"/>
                      <a:tailEnd type="none" w="med" len="med"/>
                    </a:lnB>
                  </a:tcPr>
                </a:tc>
                <a:tc>
                  <a:txBody>
                    <a:bodyPr/>
                    <a:lstStyle/>
                    <a:p>
                      <a:pPr marL="90170">
                        <a:spcAft>
                          <a:spcPts val="0"/>
                        </a:spcAft>
                      </a:pPr>
                      <a:r>
                        <a:rPr lang="en-GB" sz="1600" dirty="0">
                          <a:solidFill>
                            <a:srgbClr val="474343"/>
                          </a:solidFill>
                          <a:effectLst/>
                          <a:latin typeface="Times New Roman" panose="02020603050405020304" pitchFamily="18" charset="0"/>
                          <a:ea typeface="Calibri" panose="020F0502020204030204" pitchFamily="34" charset="0"/>
                          <a:cs typeface="Times New Roman" panose="02020603050405020304" pitchFamily="18" charset="0"/>
                        </a:rPr>
                        <a:t>SMAIAS- Sam </a:t>
                      </a:r>
                      <a:r>
                        <a:rPr lang="en-GB" sz="1600" dirty="0" err="1">
                          <a:solidFill>
                            <a:srgbClr val="474343"/>
                          </a:solidFill>
                          <a:effectLst/>
                          <a:latin typeface="Times New Roman" panose="02020603050405020304" pitchFamily="18" charset="0"/>
                          <a:ea typeface="Calibri" panose="020F0502020204030204" pitchFamily="34" charset="0"/>
                          <a:cs typeface="Times New Roman" panose="02020603050405020304" pitchFamily="18" charset="0"/>
                        </a:rPr>
                        <a:t>Moyo</a:t>
                      </a:r>
                      <a:r>
                        <a:rPr lang="en-GB" sz="1600" dirty="0">
                          <a:solidFill>
                            <a:srgbClr val="474343"/>
                          </a:solidFill>
                          <a:effectLst/>
                          <a:latin typeface="Times New Roman" panose="02020603050405020304" pitchFamily="18" charset="0"/>
                          <a:ea typeface="Calibri" panose="020F0502020204030204" pitchFamily="34" charset="0"/>
                          <a:cs typeface="Times New Roman" panose="02020603050405020304" pitchFamily="18" charset="0"/>
                        </a:rPr>
                        <a:t> African Institute for Agrarian Studies</a:t>
                      </a:r>
                      <a:endParaRPr lang="en-ZW" sz="1600" dirty="0">
                        <a:solidFill>
                          <a:srgbClr val="47434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893" marR="52893" marT="0" marB="0">
                    <a:lnL>
                      <a:noFill/>
                    </a:lnL>
                    <a:lnR>
                      <a:noFill/>
                    </a:lnR>
                    <a:lnT w="12700" cap="flat" cmpd="sng" algn="ctr">
                      <a:solidFill>
                        <a:srgbClr val="7FBD42"/>
                      </a:solidFill>
                      <a:prstDash val="solid"/>
                      <a:round/>
                      <a:headEnd type="none" w="med" len="med"/>
                      <a:tailEnd type="none" w="med" len="med"/>
                    </a:lnT>
                    <a:lnB w="12700" cap="flat" cmpd="sng" algn="ctr">
                      <a:solidFill>
                        <a:srgbClr val="7FBD42"/>
                      </a:solidFill>
                      <a:prstDash val="solid"/>
                      <a:round/>
                      <a:headEnd type="none" w="med" len="med"/>
                      <a:tailEnd type="none" w="med" len="med"/>
                    </a:lnB>
                    <a:solidFill>
                      <a:srgbClr val="E2EFD9"/>
                    </a:solidFill>
                  </a:tcPr>
                </a:tc>
                <a:tc>
                  <a:txBody>
                    <a:bodyPr/>
                    <a:lstStyle/>
                    <a:p>
                      <a:pPr marL="90170">
                        <a:spcAft>
                          <a:spcPts val="0"/>
                        </a:spcAft>
                      </a:pPr>
                      <a:r>
                        <a:rPr lang="en-GB" sz="1600" dirty="0">
                          <a:solidFill>
                            <a:srgbClr val="474343"/>
                          </a:solidFill>
                          <a:effectLst/>
                          <a:latin typeface="Times New Roman" panose="02020603050405020304" pitchFamily="18" charset="0"/>
                          <a:ea typeface="Calibri" panose="020F0502020204030204" pitchFamily="34" charset="0"/>
                          <a:cs typeface="Times New Roman" panose="02020603050405020304" pitchFamily="18" charset="0"/>
                        </a:rPr>
                        <a:t>Independent research institute that works with key actors throughout Africa to enhance capacity to develop and implement equitable agrarian policies and promote sustainable land use in support of marginalised groups through undertaking research, policy analysis, training and dialogue</a:t>
                      </a:r>
                      <a:endParaRPr lang="en-ZW" sz="1600" dirty="0">
                        <a:solidFill>
                          <a:srgbClr val="47434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893" marR="52893" marT="0" marB="0">
                    <a:lnL>
                      <a:noFill/>
                    </a:lnL>
                    <a:lnR>
                      <a:noFill/>
                    </a:lnR>
                    <a:lnT w="12700" cap="flat" cmpd="sng" algn="ctr">
                      <a:solidFill>
                        <a:srgbClr val="7FBD42"/>
                      </a:solidFill>
                      <a:prstDash val="solid"/>
                      <a:round/>
                      <a:headEnd type="none" w="med" len="med"/>
                      <a:tailEnd type="none" w="med" len="med"/>
                    </a:lnT>
                    <a:lnB w="12700" cap="flat" cmpd="sng" algn="ctr">
                      <a:solidFill>
                        <a:srgbClr val="7FBD42"/>
                      </a:solidFill>
                      <a:prstDash val="solid"/>
                      <a:round/>
                      <a:headEnd type="none" w="med" len="med"/>
                      <a:tailEnd type="none" w="med" len="med"/>
                    </a:lnB>
                  </a:tcPr>
                </a:tc>
                <a:extLst>
                  <a:ext uri="{0D108BD9-81ED-4DB2-BD59-A6C34878D82A}">
                    <a16:rowId xmlns:a16="http://schemas.microsoft.com/office/drawing/2014/main" val="1515721376"/>
                  </a:ext>
                </a:extLst>
              </a:tr>
              <a:tr h="1053142">
                <a:tc>
                  <a:txBody>
                    <a:bodyPr/>
                    <a:lstStyle/>
                    <a:p>
                      <a:pPr marL="90170">
                        <a:spcAft>
                          <a:spcPts val="0"/>
                        </a:spcAft>
                      </a:pPr>
                      <a:r>
                        <a:rPr lang="en-GB" sz="1200" dirty="0">
                          <a:solidFill>
                            <a:srgbClr val="474343"/>
                          </a:solidFill>
                          <a:effectLst/>
                          <a:latin typeface="Times New Roman" panose="02020603050405020304" pitchFamily="18" charset="0"/>
                          <a:ea typeface="Calibri" panose="020F0502020204030204" pitchFamily="34" charset="0"/>
                          <a:cs typeface="Times New Roman" panose="02020603050405020304" pitchFamily="18" charset="0"/>
                        </a:rPr>
                        <a:t>5.</a:t>
                      </a:r>
                      <a:endParaRPr lang="en-ZW" sz="1200" dirty="0">
                        <a:solidFill>
                          <a:srgbClr val="47434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893" marR="52893" marT="0" marB="0">
                    <a:lnL>
                      <a:noFill/>
                    </a:lnL>
                    <a:lnR>
                      <a:noFill/>
                    </a:lnR>
                    <a:lnT w="12700" cap="flat" cmpd="sng" algn="ctr">
                      <a:solidFill>
                        <a:srgbClr val="7FBD42"/>
                      </a:solidFill>
                      <a:prstDash val="solid"/>
                      <a:round/>
                      <a:headEnd type="none" w="med" len="med"/>
                      <a:tailEnd type="none" w="med" len="med"/>
                    </a:lnT>
                    <a:lnB w="12700" cap="flat" cmpd="sng" algn="ctr">
                      <a:solidFill>
                        <a:srgbClr val="7FBD42"/>
                      </a:solidFill>
                      <a:prstDash val="solid"/>
                      <a:round/>
                      <a:headEnd type="none" w="med" len="med"/>
                      <a:tailEnd type="none" w="med" len="med"/>
                    </a:lnB>
                  </a:tcPr>
                </a:tc>
                <a:tc>
                  <a:txBody>
                    <a:bodyPr/>
                    <a:lstStyle/>
                    <a:p>
                      <a:pPr marL="90170">
                        <a:spcAft>
                          <a:spcPts val="0"/>
                        </a:spcAft>
                      </a:pPr>
                      <a:r>
                        <a:rPr lang="en-GB" sz="1600" dirty="0">
                          <a:solidFill>
                            <a:srgbClr val="474343"/>
                          </a:solidFill>
                          <a:effectLst/>
                          <a:latin typeface="Times New Roman" panose="02020603050405020304" pitchFamily="18" charset="0"/>
                          <a:ea typeface="Calibri" panose="020F0502020204030204" pitchFamily="34" charset="0"/>
                          <a:cs typeface="Times New Roman" panose="02020603050405020304" pitchFamily="18" charset="0"/>
                        </a:rPr>
                        <a:t>SEATINI- The Southern and Eastern Africa Trade Information and Negotiations Institute</a:t>
                      </a:r>
                      <a:endParaRPr lang="en-ZW" sz="1600" dirty="0">
                        <a:solidFill>
                          <a:srgbClr val="47434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893" marR="52893" marT="0" marB="0">
                    <a:lnL>
                      <a:noFill/>
                    </a:lnL>
                    <a:lnR>
                      <a:noFill/>
                    </a:lnR>
                    <a:lnT w="12700" cap="flat" cmpd="sng" algn="ctr">
                      <a:solidFill>
                        <a:srgbClr val="7FBD42"/>
                      </a:solidFill>
                      <a:prstDash val="solid"/>
                      <a:round/>
                      <a:headEnd type="none" w="med" len="med"/>
                      <a:tailEnd type="none" w="med" len="med"/>
                    </a:lnT>
                    <a:lnB w="12700" cap="flat" cmpd="sng" algn="ctr">
                      <a:solidFill>
                        <a:srgbClr val="7FBD42"/>
                      </a:solidFill>
                      <a:prstDash val="solid"/>
                      <a:round/>
                      <a:headEnd type="none" w="med" len="med"/>
                      <a:tailEnd type="none" w="med" len="med"/>
                    </a:lnB>
                    <a:solidFill>
                      <a:srgbClr val="E2EFD9"/>
                    </a:solidFill>
                  </a:tcPr>
                </a:tc>
                <a:tc>
                  <a:txBody>
                    <a:bodyPr/>
                    <a:lstStyle/>
                    <a:p>
                      <a:pPr marL="90170">
                        <a:spcAft>
                          <a:spcPts val="0"/>
                        </a:spcAft>
                      </a:pPr>
                      <a:r>
                        <a:rPr lang="en-GB" sz="1600" dirty="0">
                          <a:solidFill>
                            <a:srgbClr val="474343"/>
                          </a:solidFill>
                          <a:effectLst/>
                          <a:latin typeface="Times New Roman" panose="02020603050405020304" pitchFamily="18" charset="0"/>
                          <a:ea typeface="Calibri" panose="020F0502020204030204" pitchFamily="34" charset="0"/>
                          <a:cs typeface="Times New Roman" panose="02020603050405020304" pitchFamily="18" charset="0"/>
                        </a:rPr>
                        <a:t>Trade and food security and sovereignty, Mining and agriculture, Women initiatives, Global Health initiatives</a:t>
                      </a:r>
                      <a:endParaRPr lang="en-ZW" sz="1600" dirty="0">
                        <a:solidFill>
                          <a:srgbClr val="47434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893" marR="52893" marT="0" marB="0">
                    <a:lnL>
                      <a:noFill/>
                    </a:lnL>
                    <a:lnR>
                      <a:noFill/>
                    </a:lnR>
                    <a:lnT w="12700" cap="flat" cmpd="sng" algn="ctr">
                      <a:solidFill>
                        <a:srgbClr val="7FBD42"/>
                      </a:solidFill>
                      <a:prstDash val="solid"/>
                      <a:round/>
                      <a:headEnd type="none" w="med" len="med"/>
                      <a:tailEnd type="none" w="med" len="med"/>
                    </a:lnT>
                    <a:lnB w="12700" cap="flat" cmpd="sng" algn="ctr">
                      <a:solidFill>
                        <a:srgbClr val="7FBD42"/>
                      </a:solidFill>
                      <a:prstDash val="solid"/>
                      <a:round/>
                      <a:headEnd type="none" w="med" len="med"/>
                      <a:tailEnd type="none" w="med" len="med"/>
                    </a:lnB>
                  </a:tcPr>
                </a:tc>
                <a:extLst>
                  <a:ext uri="{0D108BD9-81ED-4DB2-BD59-A6C34878D82A}">
                    <a16:rowId xmlns:a16="http://schemas.microsoft.com/office/drawing/2014/main" val="3376518194"/>
                  </a:ext>
                </a:extLst>
              </a:tr>
            </a:tbl>
          </a:graphicData>
        </a:graphic>
      </p:graphicFrame>
      <p:sp>
        <p:nvSpPr>
          <p:cNvPr id="11" name="Arrow: Right 10">
            <a:extLst>
              <a:ext uri="{FF2B5EF4-FFF2-40B4-BE49-F238E27FC236}">
                <a16:creationId xmlns:a16="http://schemas.microsoft.com/office/drawing/2014/main" id="{22F95B13-93F4-4A2B-8239-6B40B2AEB6ED}"/>
              </a:ext>
            </a:extLst>
          </p:cNvPr>
          <p:cNvSpPr/>
          <p:nvPr/>
        </p:nvSpPr>
        <p:spPr>
          <a:xfrm>
            <a:off x="3643931" y="5101948"/>
            <a:ext cx="617055" cy="427383"/>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ZW"/>
          </a:p>
        </p:txBody>
      </p:sp>
      <p:sp>
        <p:nvSpPr>
          <p:cNvPr id="12" name="TextBox 11">
            <a:extLst>
              <a:ext uri="{FF2B5EF4-FFF2-40B4-BE49-F238E27FC236}">
                <a16:creationId xmlns:a16="http://schemas.microsoft.com/office/drawing/2014/main" id="{967645A1-9765-4309-9A7A-BC9741188B31}"/>
              </a:ext>
            </a:extLst>
          </p:cNvPr>
          <p:cNvSpPr txBox="1"/>
          <p:nvPr/>
        </p:nvSpPr>
        <p:spPr>
          <a:xfrm>
            <a:off x="4149586" y="5861201"/>
            <a:ext cx="924339" cy="369332"/>
          </a:xfrm>
          <a:prstGeom prst="rect">
            <a:avLst/>
          </a:prstGeom>
          <a:noFill/>
        </p:spPr>
        <p:txBody>
          <a:bodyPr wrap="square" rtlCol="0">
            <a:spAutoFit/>
          </a:bodyPr>
          <a:lstStyle/>
          <a:p>
            <a:r>
              <a:rPr lang="en-ZW" dirty="0">
                <a:solidFill>
                  <a:srgbClr val="7FBC42"/>
                </a:solidFill>
                <a:latin typeface="Times New Roman" panose="02020603050405020304" pitchFamily="18" charset="0"/>
                <a:cs typeface="Times New Roman" panose="02020603050405020304" pitchFamily="18" charset="0"/>
              </a:rPr>
              <a:t>Table 4</a:t>
            </a:r>
          </a:p>
        </p:txBody>
      </p:sp>
    </p:spTree>
    <p:extLst>
      <p:ext uri="{BB962C8B-B14F-4D97-AF65-F5344CB8AC3E}">
        <p14:creationId xmlns:p14="http://schemas.microsoft.com/office/powerpoint/2010/main" val="2231976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10A31-742D-4998-ADAB-8DCFF6E4757A}"/>
              </a:ext>
            </a:extLst>
          </p:cNvPr>
          <p:cNvSpPr>
            <a:spLocks noGrp="1"/>
          </p:cNvSpPr>
          <p:nvPr>
            <p:ph type="title"/>
          </p:nvPr>
        </p:nvSpPr>
        <p:spPr>
          <a:xfrm>
            <a:off x="838200" y="235917"/>
            <a:ext cx="10515600" cy="1325563"/>
          </a:xfrm>
        </p:spPr>
        <p:txBody>
          <a:bodyPr>
            <a:normAutofit/>
          </a:bodyPr>
          <a:lstStyle/>
          <a:p>
            <a:br>
              <a:rPr lang="en-GB" dirty="0">
                <a:latin typeface="Times New Roman" panose="02020603050405020304" pitchFamily="18" charset="0"/>
                <a:cs typeface="Times New Roman" panose="02020603050405020304" pitchFamily="18" charset="0"/>
              </a:rPr>
            </a:br>
            <a:endParaRPr lang="en-ZW" dirty="0"/>
          </a:p>
        </p:txBody>
      </p:sp>
      <p:graphicFrame>
        <p:nvGraphicFramePr>
          <p:cNvPr id="6" name="Content Placeholder 5">
            <a:extLst>
              <a:ext uri="{FF2B5EF4-FFF2-40B4-BE49-F238E27FC236}">
                <a16:creationId xmlns:a16="http://schemas.microsoft.com/office/drawing/2014/main" id="{CB3F804D-F9BA-4067-9066-858569322898}"/>
              </a:ext>
            </a:extLst>
          </p:cNvPr>
          <p:cNvGraphicFramePr>
            <a:graphicFrameLocks noGrp="1"/>
          </p:cNvGraphicFramePr>
          <p:nvPr>
            <p:ph idx="1"/>
            <p:extLst>
              <p:ext uri="{D42A27DB-BD31-4B8C-83A1-F6EECF244321}">
                <p14:modId xmlns:p14="http://schemas.microsoft.com/office/powerpoint/2010/main" val="413740605"/>
              </p:ext>
            </p:extLst>
          </p:nvPr>
        </p:nvGraphicFramePr>
        <p:xfrm>
          <a:off x="437321" y="365125"/>
          <a:ext cx="10038522" cy="5784677"/>
        </p:xfrm>
        <a:graphic>
          <a:graphicData uri="http://schemas.openxmlformats.org/drawingml/2006/table">
            <a:tbl>
              <a:tblPr firstRow="1" firstCol="1" bandRow="1"/>
              <a:tblGrid>
                <a:gridCol w="418588">
                  <a:extLst>
                    <a:ext uri="{9D8B030D-6E8A-4147-A177-3AD203B41FA5}">
                      <a16:colId xmlns:a16="http://schemas.microsoft.com/office/drawing/2014/main" val="1432431503"/>
                    </a:ext>
                  </a:extLst>
                </a:gridCol>
                <a:gridCol w="2987655">
                  <a:extLst>
                    <a:ext uri="{9D8B030D-6E8A-4147-A177-3AD203B41FA5}">
                      <a16:colId xmlns:a16="http://schemas.microsoft.com/office/drawing/2014/main" val="3596389890"/>
                    </a:ext>
                  </a:extLst>
                </a:gridCol>
                <a:gridCol w="6632279">
                  <a:extLst>
                    <a:ext uri="{9D8B030D-6E8A-4147-A177-3AD203B41FA5}">
                      <a16:colId xmlns:a16="http://schemas.microsoft.com/office/drawing/2014/main" val="720153212"/>
                    </a:ext>
                  </a:extLst>
                </a:gridCol>
              </a:tblGrid>
              <a:tr h="634342">
                <a:tc>
                  <a:txBody>
                    <a:bodyPr/>
                    <a:lstStyle/>
                    <a:p>
                      <a:pPr algn="just">
                        <a:spcAft>
                          <a:spcPts val="0"/>
                        </a:spcAft>
                      </a:pPr>
                      <a:r>
                        <a:rPr lang="en-GB" sz="2000" dirty="0">
                          <a:solidFill>
                            <a:srgbClr val="FFFFFF"/>
                          </a:solidFill>
                          <a:effectLst/>
                          <a:latin typeface="TT Commons DemiBold" panose="02000506030000020004" pitchFamily="2" charset="0"/>
                          <a:ea typeface="Calibri" panose="020F0502020204030204" pitchFamily="34" charset="0"/>
                          <a:cs typeface="Calibri" panose="020F0502020204030204" pitchFamily="34" charset="0"/>
                        </a:rPr>
                        <a:t> </a:t>
                      </a:r>
                      <a:endParaRPr lang="en-ZW" sz="2000" dirty="0">
                        <a:solidFill>
                          <a:srgbClr val="7FBD42"/>
                        </a:solidFill>
                        <a:effectLst/>
                        <a:latin typeface="TT Commons DemiBold" panose="02000506030000020004" pitchFamily="2" charset="0"/>
                        <a:ea typeface="Calibri" panose="020F0502020204030204" pitchFamily="34" charset="0"/>
                        <a:cs typeface="Calibri" panose="020F0502020204030204" pitchFamily="34" charset="0"/>
                      </a:endParaRPr>
                    </a:p>
                  </a:txBody>
                  <a:tcPr marL="68580" marR="68580" marT="0" marB="0">
                    <a:lnL>
                      <a:noFill/>
                    </a:lnL>
                    <a:lnR>
                      <a:noFill/>
                    </a:lnR>
                    <a:lnT>
                      <a:noFill/>
                    </a:lnT>
                    <a:lnB w="12700" cap="flat" cmpd="sng" algn="ctr">
                      <a:solidFill>
                        <a:srgbClr val="7FBD42"/>
                      </a:solidFill>
                      <a:prstDash val="solid"/>
                      <a:round/>
                      <a:headEnd type="none" w="med" len="med"/>
                      <a:tailEnd type="none" w="med" len="med"/>
                    </a:lnB>
                    <a:solidFill>
                      <a:srgbClr val="7FBD42"/>
                    </a:solidFill>
                  </a:tcPr>
                </a:tc>
                <a:tc>
                  <a:txBody>
                    <a:bodyPr/>
                    <a:lstStyle/>
                    <a:p>
                      <a:pPr algn="just">
                        <a:spcAft>
                          <a:spcPts val="0"/>
                        </a:spcAft>
                      </a:pPr>
                      <a:r>
                        <a:rPr lang="en-GB" sz="20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Name of Think Tank</a:t>
                      </a:r>
                      <a:endParaRPr lang="en-ZW" sz="2000" dirty="0">
                        <a:solidFill>
                          <a:srgbClr val="7FBD4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7FBD42"/>
                      </a:solidFill>
                      <a:prstDash val="solid"/>
                      <a:round/>
                      <a:headEnd type="none" w="med" len="med"/>
                      <a:tailEnd type="none" w="med" len="med"/>
                    </a:lnB>
                    <a:solidFill>
                      <a:srgbClr val="92D050"/>
                    </a:solidFill>
                  </a:tcPr>
                </a:tc>
                <a:tc>
                  <a:txBody>
                    <a:bodyPr/>
                    <a:lstStyle/>
                    <a:p>
                      <a:pPr algn="just">
                        <a:spcAft>
                          <a:spcPts val="0"/>
                        </a:spcAft>
                      </a:pPr>
                      <a:r>
                        <a:rPr lang="en-GB" sz="20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Focus Areas</a:t>
                      </a:r>
                      <a:endParaRPr lang="en-ZW" sz="2000" dirty="0">
                        <a:solidFill>
                          <a:srgbClr val="7FBD4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7FBD42"/>
                      </a:solidFill>
                      <a:prstDash val="solid"/>
                      <a:round/>
                      <a:headEnd type="none" w="med" len="med"/>
                      <a:tailEnd type="none" w="med" len="med"/>
                    </a:lnB>
                    <a:solidFill>
                      <a:srgbClr val="92D050"/>
                    </a:solidFill>
                  </a:tcPr>
                </a:tc>
                <a:extLst>
                  <a:ext uri="{0D108BD9-81ED-4DB2-BD59-A6C34878D82A}">
                    <a16:rowId xmlns:a16="http://schemas.microsoft.com/office/drawing/2014/main" val="1022518755"/>
                  </a:ext>
                </a:extLst>
              </a:tr>
              <a:tr h="1179341">
                <a:tc>
                  <a:txBody>
                    <a:bodyPr/>
                    <a:lstStyle/>
                    <a:p>
                      <a:pPr marL="90170">
                        <a:spcAft>
                          <a:spcPts val="0"/>
                        </a:spcAft>
                      </a:pPr>
                      <a:r>
                        <a:rPr lang="en-GB" sz="2000">
                          <a:solidFill>
                            <a:srgbClr val="474343"/>
                          </a:solidFill>
                          <a:effectLst/>
                          <a:latin typeface="TT Commons" panose="02000506030000020004" pitchFamily="2" charset="0"/>
                          <a:ea typeface="Calibri" panose="020F0502020204030204" pitchFamily="34" charset="0"/>
                          <a:cs typeface="Calibri" panose="020F0502020204030204" pitchFamily="34" charset="0"/>
                        </a:rPr>
                        <a:t>6. </a:t>
                      </a:r>
                      <a:endParaRPr lang="en-ZW" sz="2000">
                        <a:solidFill>
                          <a:srgbClr val="474343"/>
                        </a:solidFill>
                        <a:effectLst/>
                        <a:latin typeface="TT Commons" panose="02000506030000020004" pitchFamily="2"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7FBD42"/>
                      </a:solidFill>
                      <a:prstDash val="solid"/>
                      <a:round/>
                      <a:headEnd type="none" w="med" len="med"/>
                      <a:tailEnd type="none" w="med" len="med"/>
                    </a:lnT>
                    <a:lnB w="12700" cap="flat" cmpd="sng" algn="ctr">
                      <a:solidFill>
                        <a:srgbClr val="7FBD42"/>
                      </a:solidFill>
                      <a:prstDash val="solid"/>
                      <a:round/>
                      <a:headEnd type="none" w="med" len="med"/>
                      <a:tailEnd type="none" w="med" len="med"/>
                    </a:lnB>
                  </a:tcPr>
                </a:tc>
                <a:tc>
                  <a:txBody>
                    <a:bodyPr/>
                    <a:lstStyle/>
                    <a:p>
                      <a:pPr marL="90170">
                        <a:spcAft>
                          <a:spcPts val="0"/>
                        </a:spcAft>
                      </a:pPr>
                      <a:r>
                        <a:rPr lang="en-GB" sz="2000" dirty="0">
                          <a:solidFill>
                            <a:srgbClr val="474343"/>
                          </a:solidFill>
                          <a:effectLst/>
                          <a:latin typeface="Times New Roman" panose="02020603050405020304" pitchFamily="18" charset="0"/>
                          <a:ea typeface="Calibri" panose="020F0502020204030204" pitchFamily="34" charset="0"/>
                          <a:cs typeface="Times New Roman" panose="02020603050405020304" pitchFamily="18" charset="0"/>
                        </a:rPr>
                        <a:t>INSAF- Institute for Sustainability Africa</a:t>
                      </a:r>
                      <a:endParaRPr lang="en-ZW" sz="2000" dirty="0">
                        <a:solidFill>
                          <a:srgbClr val="47434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BD42"/>
                      </a:solidFill>
                      <a:prstDash val="solid"/>
                      <a:round/>
                      <a:headEnd type="none" w="med" len="med"/>
                      <a:tailEnd type="none" w="med" len="med"/>
                    </a:lnT>
                    <a:lnB w="12700" cap="flat" cmpd="sng" algn="ctr">
                      <a:solidFill>
                        <a:srgbClr val="7FBD42"/>
                      </a:solidFill>
                      <a:prstDash val="solid"/>
                      <a:round/>
                      <a:headEnd type="none" w="med" len="med"/>
                      <a:tailEnd type="none" w="med" len="med"/>
                    </a:lnB>
                    <a:solidFill>
                      <a:srgbClr val="E2EFD9"/>
                    </a:solidFill>
                  </a:tcPr>
                </a:tc>
                <a:tc>
                  <a:txBody>
                    <a:bodyPr/>
                    <a:lstStyle/>
                    <a:p>
                      <a:pPr marL="90170">
                        <a:spcAft>
                          <a:spcPts val="0"/>
                        </a:spcAft>
                      </a:pPr>
                      <a:r>
                        <a:rPr lang="en-GB" sz="20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INŚAF strives to transform people, organisations and institutions towards sustainable economies, development and living in Africa through fostering research and policy, programmes and knowledge sharing.</a:t>
                      </a:r>
                      <a:endParaRPr lang="en-ZW" sz="2000" dirty="0">
                        <a:solidFill>
                          <a:srgbClr val="47434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BD42"/>
                      </a:solidFill>
                      <a:prstDash val="solid"/>
                      <a:round/>
                      <a:headEnd type="none" w="med" len="med"/>
                      <a:tailEnd type="none" w="med" len="med"/>
                    </a:lnT>
                    <a:lnB w="12700" cap="flat" cmpd="sng" algn="ctr">
                      <a:solidFill>
                        <a:srgbClr val="7FBD42"/>
                      </a:solidFill>
                      <a:prstDash val="solid"/>
                      <a:round/>
                      <a:headEnd type="none" w="med" len="med"/>
                      <a:tailEnd type="none" w="med" len="med"/>
                    </a:lnB>
                  </a:tcPr>
                </a:tc>
                <a:extLst>
                  <a:ext uri="{0D108BD9-81ED-4DB2-BD59-A6C34878D82A}">
                    <a16:rowId xmlns:a16="http://schemas.microsoft.com/office/drawing/2014/main" val="3133875225"/>
                  </a:ext>
                </a:extLst>
              </a:tr>
              <a:tr h="786227">
                <a:tc>
                  <a:txBody>
                    <a:bodyPr/>
                    <a:lstStyle/>
                    <a:p>
                      <a:pPr marL="90170">
                        <a:spcAft>
                          <a:spcPts val="0"/>
                        </a:spcAft>
                      </a:pPr>
                      <a:r>
                        <a:rPr lang="en-GB" sz="2000">
                          <a:solidFill>
                            <a:srgbClr val="474343"/>
                          </a:solidFill>
                          <a:effectLst/>
                          <a:latin typeface="TT Commons" panose="02000506030000020004" pitchFamily="2" charset="0"/>
                          <a:ea typeface="Calibri" panose="020F0502020204030204" pitchFamily="34" charset="0"/>
                          <a:cs typeface="Calibri" panose="020F0502020204030204" pitchFamily="34" charset="0"/>
                        </a:rPr>
                        <a:t>7. </a:t>
                      </a:r>
                      <a:endParaRPr lang="en-ZW" sz="2000">
                        <a:solidFill>
                          <a:srgbClr val="474343"/>
                        </a:solidFill>
                        <a:effectLst/>
                        <a:latin typeface="TT Commons" panose="02000506030000020004" pitchFamily="2"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7FBD42"/>
                      </a:solidFill>
                      <a:prstDash val="solid"/>
                      <a:round/>
                      <a:headEnd type="none" w="med" len="med"/>
                      <a:tailEnd type="none" w="med" len="med"/>
                    </a:lnT>
                    <a:lnB w="12700" cap="flat" cmpd="sng" algn="ctr">
                      <a:solidFill>
                        <a:srgbClr val="7FBD42"/>
                      </a:solidFill>
                      <a:prstDash val="solid"/>
                      <a:round/>
                      <a:headEnd type="none" w="med" len="med"/>
                      <a:tailEnd type="none" w="med" len="med"/>
                    </a:lnB>
                  </a:tcPr>
                </a:tc>
                <a:tc>
                  <a:txBody>
                    <a:bodyPr/>
                    <a:lstStyle/>
                    <a:p>
                      <a:pPr marL="90170">
                        <a:spcAft>
                          <a:spcPts val="0"/>
                        </a:spcAft>
                      </a:pPr>
                      <a:r>
                        <a:rPr lang="en-GB" sz="2000" dirty="0">
                          <a:solidFill>
                            <a:srgbClr val="474343"/>
                          </a:solidFill>
                          <a:effectLst/>
                          <a:latin typeface="Times New Roman" panose="02020603050405020304" pitchFamily="18" charset="0"/>
                          <a:ea typeface="Calibri" panose="020F0502020204030204" pitchFamily="34" charset="0"/>
                          <a:cs typeface="Times New Roman" panose="02020603050405020304" pitchFamily="18" charset="0"/>
                        </a:rPr>
                        <a:t>RAU- Research and Advocacy Unit</a:t>
                      </a:r>
                      <a:endParaRPr lang="en-ZW" sz="2000" dirty="0">
                        <a:solidFill>
                          <a:srgbClr val="47434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BD42"/>
                      </a:solidFill>
                      <a:prstDash val="solid"/>
                      <a:round/>
                      <a:headEnd type="none" w="med" len="med"/>
                      <a:tailEnd type="none" w="med" len="med"/>
                    </a:lnT>
                    <a:lnB w="12700" cap="flat" cmpd="sng" algn="ctr">
                      <a:solidFill>
                        <a:srgbClr val="7FBD42"/>
                      </a:solidFill>
                      <a:prstDash val="solid"/>
                      <a:round/>
                      <a:headEnd type="none" w="med" len="med"/>
                      <a:tailEnd type="none" w="med" len="med"/>
                    </a:lnB>
                    <a:solidFill>
                      <a:srgbClr val="E2EFD9"/>
                    </a:solidFill>
                  </a:tcPr>
                </a:tc>
                <a:tc>
                  <a:txBody>
                    <a:bodyPr/>
                    <a:lstStyle/>
                    <a:p>
                      <a:pPr marL="90170">
                        <a:spcAft>
                          <a:spcPts val="0"/>
                        </a:spcAft>
                      </a:pPr>
                      <a:r>
                        <a:rPr lang="en-GB" sz="2000" dirty="0">
                          <a:solidFill>
                            <a:srgbClr val="474343"/>
                          </a:solidFill>
                          <a:effectLst/>
                          <a:latin typeface="Times New Roman" panose="02020603050405020304" pitchFamily="18" charset="0"/>
                          <a:ea typeface="Calibri" panose="020F0502020204030204" pitchFamily="34" charset="0"/>
                          <a:cs typeface="Times New Roman" panose="02020603050405020304" pitchFamily="18" charset="0"/>
                        </a:rPr>
                        <a:t>Citizen agency through research and advocacy, Governance issues, Constitutionalism, Gender, Youth</a:t>
                      </a:r>
                      <a:endParaRPr lang="en-ZW" sz="2000" dirty="0">
                        <a:solidFill>
                          <a:srgbClr val="47434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BD42"/>
                      </a:solidFill>
                      <a:prstDash val="solid"/>
                      <a:round/>
                      <a:headEnd type="none" w="med" len="med"/>
                      <a:tailEnd type="none" w="med" len="med"/>
                    </a:lnT>
                    <a:lnB w="12700" cap="flat" cmpd="sng" algn="ctr">
                      <a:solidFill>
                        <a:srgbClr val="7FBD42"/>
                      </a:solidFill>
                      <a:prstDash val="solid"/>
                      <a:round/>
                      <a:headEnd type="none" w="med" len="med"/>
                      <a:tailEnd type="none" w="med" len="med"/>
                    </a:lnB>
                  </a:tcPr>
                </a:tc>
                <a:extLst>
                  <a:ext uri="{0D108BD9-81ED-4DB2-BD59-A6C34878D82A}">
                    <a16:rowId xmlns:a16="http://schemas.microsoft.com/office/drawing/2014/main" val="1230607811"/>
                  </a:ext>
                </a:extLst>
              </a:tr>
              <a:tr h="1572454">
                <a:tc>
                  <a:txBody>
                    <a:bodyPr/>
                    <a:lstStyle/>
                    <a:p>
                      <a:pPr marL="90170">
                        <a:spcAft>
                          <a:spcPts val="0"/>
                        </a:spcAft>
                      </a:pPr>
                      <a:r>
                        <a:rPr lang="en-GB" sz="2000">
                          <a:solidFill>
                            <a:srgbClr val="474343"/>
                          </a:solidFill>
                          <a:effectLst/>
                          <a:latin typeface="TT Commons" panose="02000506030000020004" pitchFamily="2" charset="0"/>
                          <a:ea typeface="Calibri" panose="020F0502020204030204" pitchFamily="34" charset="0"/>
                          <a:cs typeface="Calibri" panose="020F0502020204030204" pitchFamily="34" charset="0"/>
                        </a:rPr>
                        <a:t>8. </a:t>
                      </a:r>
                      <a:endParaRPr lang="en-ZW" sz="2000">
                        <a:solidFill>
                          <a:srgbClr val="474343"/>
                        </a:solidFill>
                        <a:effectLst/>
                        <a:latin typeface="TT Commons" panose="02000506030000020004" pitchFamily="2"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7FBD42"/>
                      </a:solidFill>
                      <a:prstDash val="solid"/>
                      <a:round/>
                      <a:headEnd type="none" w="med" len="med"/>
                      <a:tailEnd type="none" w="med" len="med"/>
                    </a:lnT>
                    <a:lnB w="12700" cap="flat" cmpd="sng" algn="ctr">
                      <a:solidFill>
                        <a:srgbClr val="7FBD42"/>
                      </a:solidFill>
                      <a:prstDash val="solid"/>
                      <a:round/>
                      <a:headEnd type="none" w="med" len="med"/>
                      <a:tailEnd type="none" w="med" len="med"/>
                    </a:lnB>
                  </a:tcPr>
                </a:tc>
                <a:tc>
                  <a:txBody>
                    <a:bodyPr/>
                    <a:lstStyle/>
                    <a:p>
                      <a:pPr marL="90170">
                        <a:spcAft>
                          <a:spcPts val="0"/>
                        </a:spcAft>
                      </a:pPr>
                      <a:r>
                        <a:rPr lang="en-GB" sz="2000" dirty="0">
                          <a:solidFill>
                            <a:srgbClr val="474343"/>
                          </a:solidFill>
                          <a:effectLst/>
                          <a:latin typeface="Times New Roman" panose="02020603050405020304" pitchFamily="18" charset="0"/>
                          <a:ea typeface="Calibri" panose="020F0502020204030204" pitchFamily="34" charset="0"/>
                          <a:cs typeface="Times New Roman" panose="02020603050405020304" pitchFamily="18" charset="0"/>
                        </a:rPr>
                        <a:t>ZEPARU- Zimbabwe Economic Policy Analysis and Research Unit</a:t>
                      </a:r>
                      <a:endParaRPr lang="en-ZW" sz="2000" dirty="0">
                        <a:solidFill>
                          <a:srgbClr val="474343"/>
                        </a:solidFill>
                        <a:effectLst/>
                        <a:latin typeface="Times New Roman" panose="02020603050405020304" pitchFamily="18" charset="0"/>
                        <a:ea typeface="Calibri" panose="020F0502020204030204" pitchFamily="34" charset="0"/>
                        <a:cs typeface="Times New Roman" panose="02020603050405020304" pitchFamily="18" charset="0"/>
                      </a:endParaRPr>
                    </a:p>
                    <a:p>
                      <a:pPr marL="90170">
                        <a:spcAft>
                          <a:spcPts val="0"/>
                        </a:spcAft>
                      </a:pPr>
                      <a:r>
                        <a:rPr lang="en-GB" sz="2000" dirty="0">
                          <a:solidFill>
                            <a:srgbClr val="474343"/>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ZW" sz="2000" dirty="0">
                        <a:solidFill>
                          <a:srgbClr val="47434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BD42"/>
                      </a:solidFill>
                      <a:prstDash val="solid"/>
                      <a:round/>
                      <a:headEnd type="none" w="med" len="med"/>
                      <a:tailEnd type="none" w="med" len="med"/>
                    </a:lnT>
                    <a:lnB w="12700" cap="flat" cmpd="sng" algn="ctr">
                      <a:solidFill>
                        <a:srgbClr val="7FBD42"/>
                      </a:solidFill>
                      <a:prstDash val="solid"/>
                      <a:round/>
                      <a:headEnd type="none" w="med" len="med"/>
                      <a:tailEnd type="none" w="med" len="med"/>
                    </a:lnB>
                    <a:solidFill>
                      <a:srgbClr val="E2EFD9"/>
                    </a:solidFill>
                  </a:tcPr>
                </a:tc>
                <a:tc>
                  <a:txBody>
                    <a:bodyPr/>
                    <a:lstStyle/>
                    <a:p>
                      <a:pPr marL="90170">
                        <a:spcAft>
                          <a:spcPts val="0"/>
                        </a:spcAft>
                      </a:pPr>
                      <a:r>
                        <a:rPr lang="en-GB" sz="2000" dirty="0">
                          <a:solidFill>
                            <a:srgbClr val="474343"/>
                          </a:solidFill>
                          <a:effectLst/>
                          <a:latin typeface="Times New Roman" panose="02020603050405020304" pitchFamily="18" charset="0"/>
                          <a:ea typeface="Calibri" panose="020F0502020204030204" pitchFamily="34" charset="0"/>
                          <a:cs typeface="Times New Roman" panose="02020603050405020304" pitchFamily="18" charset="0"/>
                        </a:rPr>
                        <a:t>Economic policy analysis and research, influence policy making and provide information to the public</a:t>
                      </a:r>
                      <a:endParaRPr lang="en-ZW" sz="2000" dirty="0">
                        <a:solidFill>
                          <a:srgbClr val="47434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BD42"/>
                      </a:solidFill>
                      <a:prstDash val="solid"/>
                      <a:round/>
                      <a:headEnd type="none" w="med" len="med"/>
                      <a:tailEnd type="none" w="med" len="med"/>
                    </a:lnT>
                    <a:lnB w="12700" cap="flat" cmpd="sng" algn="ctr">
                      <a:solidFill>
                        <a:srgbClr val="7FBD42"/>
                      </a:solidFill>
                      <a:prstDash val="solid"/>
                      <a:round/>
                      <a:headEnd type="none" w="med" len="med"/>
                      <a:tailEnd type="none" w="med" len="med"/>
                    </a:lnB>
                  </a:tcPr>
                </a:tc>
                <a:extLst>
                  <a:ext uri="{0D108BD9-81ED-4DB2-BD59-A6C34878D82A}">
                    <a16:rowId xmlns:a16="http://schemas.microsoft.com/office/drawing/2014/main" val="3867120402"/>
                  </a:ext>
                </a:extLst>
              </a:tr>
              <a:tr h="1572454">
                <a:tc>
                  <a:txBody>
                    <a:bodyPr/>
                    <a:lstStyle/>
                    <a:p>
                      <a:pPr marL="90170">
                        <a:spcAft>
                          <a:spcPts val="0"/>
                        </a:spcAft>
                      </a:pPr>
                      <a:r>
                        <a:rPr lang="en-GB" sz="2000">
                          <a:solidFill>
                            <a:srgbClr val="474343"/>
                          </a:solidFill>
                          <a:effectLst/>
                          <a:latin typeface="TT Commons" panose="02000506030000020004" pitchFamily="2" charset="0"/>
                          <a:ea typeface="Calibri" panose="020F0502020204030204" pitchFamily="34" charset="0"/>
                          <a:cs typeface="Calibri" panose="020F0502020204030204" pitchFamily="34" charset="0"/>
                        </a:rPr>
                        <a:t>9. </a:t>
                      </a:r>
                      <a:endParaRPr lang="en-ZW" sz="2000">
                        <a:solidFill>
                          <a:srgbClr val="474343"/>
                        </a:solidFill>
                        <a:effectLst/>
                        <a:latin typeface="TT Commons" panose="02000506030000020004" pitchFamily="2"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7FBD42"/>
                      </a:solidFill>
                      <a:prstDash val="solid"/>
                      <a:round/>
                      <a:headEnd type="none" w="med" len="med"/>
                      <a:tailEnd type="none" w="med" len="med"/>
                    </a:lnT>
                    <a:lnB w="12700" cap="flat" cmpd="sng" algn="ctr">
                      <a:solidFill>
                        <a:srgbClr val="7FBD42"/>
                      </a:solidFill>
                      <a:prstDash val="solid"/>
                      <a:round/>
                      <a:headEnd type="none" w="med" len="med"/>
                      <a:tailEnd type="none" w="med" len="med"/>
                    </a:lnB>
                  </a:tcPr>
                </a:tc>
                <a:tc>
                  <a:txBody>
                    <a:bodyPr/>
                    <a:lstStyle/>
                    <a:p>
                      <a:pPr marL="90170">
                        <a:spcAft>
                          <a:spcPts val="0"/>
                        </a:spcAft>
                      </a:pPr>
                      <a:r>
                        <a:rPr lang="en-GB" sz="2000" dirty="0">
                          <a:solidFill>
                            <a:srgbClr val="474343"/>
                          </a:solidFill>
                          <a:effectLst/>
                          <a:latin typeface="Times New Roman" panose="02020603050405020304" pitchFamily="18" charset="0"/>
                          <a:ea typeface="Calibri" panose="020F0502020204030204" pitchFamily="34" charset="0"/>
                          <a:cs typeface="Times New Roman" panose="02020603050405020304" pitchFamily="18" charset="0"/>
                        </a:rPr>
                        <a:t>ZDI- Zimbabwe Democracy Institute</a:t>
                      </a:r>
                      <a:endParaRPr lang="en-ZW" sz="2000" dirty="0">
                        <a:solidFill>
                          <a:srgbClr val="47434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BD42"/>
                      </a:solidFill>
                      <a:prstDash val="solid"/>
                      <a:round/>
                      <a:headEnd type="none" w="med" len="med"/>
                      <a:tailEnd type="none" w="med" len="med"/>
                    </a:lnT>
                    <a:lnB w="12700" cap="flat" cmpd="sng" algn="ctr">
                      <a:solidFill>
                        <a:srgbClr val="7FBD42"/>
                      </a:solidFill>
                      <a:prstDash val="solid"/>
                      <a:round/>
                      <a:headEnd type="none" w="med" len="med"/>
                      <a:tailEnd type="none" w="med" len="med"/>
                    </a:lnB>
                    <a:solidFill>
                      <a:srgbClr val="E2EFD9"/>
                    </a:solidFill>
                  </a:tcPr>
                </a:tc>
                <a:tc>
                  <a:txBody>
                    <a:bodyPr/>
                    <a:lstStyle/>
                    <a:p>
                      <a:pPr marL="90170">
                        <a:spcAft>
                          <a:spcPts val="0"/>
                        </a:spcAft>
                      </a:pPr>
                      <a:r>
                        <a:rPr lang="en-GB" sz="2000" dirty="0">
                          <a:solidFill>
                            <a:srgbClr val="1C1E21"/>
                          </a:solidFill>
                          <a:effectLst/>
                          <a:latin typeface="Times New Roman" panose="02020603050405020304" pitchFamily="18" charset="0"/>
                          <a:ea typeface="Calibri" panose="020F0502020204030204" pitchFamily="34" charset="0"/>
                          <a:cs typeface="Times New Roman" panose="02020603050405020304" pitchFamily="18" charset="0"/>
                        </a:rPr>
                        <a:t>The ZDI focuses its research in democratization, good governance, political finance and economic governance, public policy, human rights and transitional justice, media and democracy relations, socio-economic policies; electoral studies and Zimbabwe’s foreign affairs.</a:t>
                      </a:r>
                      <a:endParaRPr lang="en-ZW" sz="2000" dirty="0">
                        <a:solidFill>
                          <a:srgbClr val="47434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BD42"/>
                      </a:solidFill>
                      <a:prstDash val="solid"/>
                      <a:round/>
                      <a:headEnd type="none" w="med" len="med"/>
                      <a:tailEnd type="none" w="med" len="med"/>
                    </a:lnT>
                    <a:lnB w="12700" cap="flat" cmpd="sng" algn="ctr">
                      <a:solidFill>
                        <a:srgbClr val="7FBD42"/>
                      </a:solidFill>
                      <a:prstDash val="solid"/>
                      <a:round/>
                      <a:headEnd type="none" w="med" len="med"/>
                      <a:tailEnd type="none" w="med" len="med"/>
                    </a:lnB>
                  </a:tcPr>
                </a:tc>
                <a:extLst>
                  <a:ext uri="{0D108BD9-81ED-4DB2-BD59-A6C34878D82A}">
                    <a16:rowId xmlns:a16="http://schemas.microsoft.com/office/drawing/2014/main" val="1025794541"/>
                  </a:ext>
                </a:extLst>
              </a:tr>
            </a:tbl>
          </a:graphicData>
        </a:graphic>
      </p:graphicFrame>
    </p:spTree>
    <p:extLst>
      <p:ext uri="{BB962C8B-B14F-4D97-AF65-F5344CB8AC3E}">
        <p14:creationId xmlns:p14="http://schemas.microsoft.com/office/powerpoint/2010/main" val="2594331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10A31-742D-4998-ADAB-8DCFF6E4757A}"/>
              </a:ext>
            </a:extLst>
          </p:cNvPr>
          <p:cNvSpPr>
            <a:spLocks noGrp="1"/>
          </p:cNvSpPr>
          <p:nvPr>
            <p:ph type="title"/>
          </p:nvPr>
        </p:nvSpPr>
        <p:spPr>
          <a:xfrm>
            <a:off x="838200" y="235917"/>
            <a:ext cx="10515600" cy="1325563"/>
          </a:xfrm>
        </p:spPr>
        <p:txBody>
          <a:bodyPr>
            <a:normAutofit/>
          </a:bodyPr>
          <a:lstStyle/>
          <a:p>
            <a:br>
              <a:rPr lang="en-GB" dirty="0">
                <a:latin typeface="Times New Roman" panose="02020603050405020304" pitchFamily="18" charset="0"/>
                <a:cs typeface="Times New Roman" panose="02020603050405020304" pitchFamily="18" charset="0"/>
              </a:rPr>
            </a:br>
            <a:endParaRPr lang="en-ZW" dirty="0"/>
          </a:p>
        </p:txBody>
      </p:sp>
      <p:pic>
        <p:nvPicPr>
          <p:cNvPr id="5" name="Picture 4">
            <a:extLst>
              <a:ext uri="{FF2B5EF4-FFF2-40B4-BE49-F238E27FC236}">
                <a16:creationId xmlns:a16="http://schemas.microsoft.com/office/drawing/2014/main" id="{53D6E74D-195C-4242-B467-7361AFE20DA5}"/>
              </a:ext>
            </a:extLst>
          </p:cNvPr>
          <p:cNvPicPr>
            <a:picLocks noChangeAspect="1"/>
          </p:cNvPicPr>
          <p:nvPr/>
        </p:nvPicPr>
        <p:blipFill>
          <a:blip r:embed="rId3"/>
          <a:stretch>
            <a:fillRect/>
          </a:stretch>
        </p:blipFill>
        <p:spPr>
          <a:xfrm>
            <a:off x="0" y="352425"/>
            <a:ext cx="8829675" cy="5797729"/>
          </a:xfrm>
          <a:prstGeom prst="rect">
            <a:avLst/>
          </a:prstGeom>
        </p:spPr>
      </p:pic>
      <p:sp>
        <p:nvSpPr>
          <p:cNvPr id="7" name="TextBox 6">
            <a:extLst>
              <a:ext uri="{FF2B5EF4-FFF2-40B4-BE49-F238E27FC236}">
                <a16:creationId xmlns:a16="http://schemas.microsoft.com/office/drawing/2014/main" id="{54BE1065-5007-442A-9B4C-2AC8A242085C}"/>
              </a:ext>
            </a:extLst>
          </p:cNvPr>
          <p:cNvSpPr txBox="1"/>
          <p:nvPr/>
        </p:nvSpPr>
        <p:spPr>
          <a:xfrm>
            <a:off x="8629650" y="1838325"/>
            <a:ext cx="3105150" cy="3477875"/>
          </a:xfrm>
          <a:prstGeom prst="rect">
            <a:avLst/>
          </a:prstGeom>
          <a:noFill/>
        </p:spPr>
        <p:txBody>
          <a:bodyPr wrap="square" rtlCol="0">
            <a:spAutoFit/>
          </a:bodyPr>
          <a:lstStyle/>
          <a:p>
            <a:pPr algn="r"/>
            <a:r>
              <a:rPr lang="en-US" sz="4400" b="1" dirty="0">
                <a:latin typeface="Times New Roman" panose="02020603050405020304" pitchFamily="18" charset="0"/>
                <a:cs typeface="Times New Roman" panose="02020603050405020304" pitchFamily="18" charset="0"/>
              </a:rPr>
              <a:t>Think Tanks’ Geographic Focal Areas?</a:t>
            </a:r>
            <a:endParaRPr lang="en-ZW"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2209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10A31-742D-4998-ADAB-8DCFF6E4757A}"/>
              </a:ext>
            </a:extLst>
          </p:cNvPr>
          <p:cNvSpPr>
            <a:spLocks noGrp="1"/>
          </p:cNvSpPr>
          <p:nvPr>
            <p:ph type="title"/>
          </p:nvPr>
        </p:nvSpPr>
        <p:spPr>
          <a:xfrm>
            <a:off x="3009900" y="2531442"/>
            <a:ext cx="10515600" cy="1325563"/>
          </a:xfrm>
        </p:spPr>
        <p:txBody>
          <a:bodyPr>
            <a:normAutofit/>
          </a:bodyPr>
          <a:lstStyle/>
          <a:p>
            <a:br>
              <a:rPr lang="en-GB" dirty="0">
                <a:latin typeface="Times New Roman" panose="02020603050405020304" pitchFamily="18" charset="0"/>
                <a:cs typeface="Times New Roman" panose="02020603050405020304" pitchFamily="18" charset="0"/>
              </a:rPr>
            </a:br>
            <a:endParaRPr lang="en-ZW" dirty="0"/>
          </a:p>
        </p:txBody>
      </p:sp>
      <p:pic>
        <p:nvPicPr>
          <p:cNvPr id="5" name="Picture 4">
            <a:extLst>
              <a:ext uri="{FF2B5EF4-FFF2-40B4-BE49-F238E27FC236}">
                <a16:creationId xmlns:a16="http://schemas.microsoft.com/office/drawing/2014/main" id="{5636A517-1D14-4321-8952-A07DC3008A33}"/>
              </a:ext>
            </a:extLst>
          </p:cNvPr>
          <p:cNvPicPr>
            <a:picLocks noChangeAspect="1"/>
          </p:cNvPicPr>
          <p:nvPr/>
        </p:nvPicPr>
        <p:blipFill>
          <a:blip r:embed="rId3"/>
          <a:stretch>
            <a:fillRect/>
          </a:stretch>
        </p:blipFill>
        <p:spPr>
          <a:xfrm>
            <a:off x="81599" y="331489"/>
            <a:ext cx="6404925" cy="5936088"/>
          </a:xfrm>
          <a:prstGeom prst="rect">
            <a:avLst/>
          </a:prstGeom>
        </p:spPr>
      </p:pic>
      <p:sp>
        <p:nvSpPr>
          <p:cNvPr id="7" name="TextBox 6">
            <a:extLst>
              <a:ext uri="{FF2B5EF4-FFF2-40B4-BE49-F238E27FC236}">
                <a16:creationId xmlns:a16="http://schemas.microsoft.com/office/drawing/2014/main" id="{F5FC1961-D755-4CA7-826D-B540AE88CAD5}"/>
              </a:ext>
            </a:extLst>
          </p:cNvPr>
          <p:cNvSpPr txBox="1"/>
          <p:nvPr/>
        </p:nvSpPr>
        <p:spPr>
          <a:xfrm>
            <a:off x="7056783" y="1847850"/>
            <a:ext cx="3658842" cy="2308324"/>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Think Tanks’ broad areas of focus as defined by their strategy </a:t>
            </a:r>
            <a:endParaRPr lang="en-ZW"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0743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10A31-742D-4998-ADAB-8DCFF6E4757A}"/>
              </a:ext>
            </a:extLst>
          </p:cNvPr>
          <p:cNvSpPr>
            <a:spLocks noGrp="1"/>
          </p:cNvSpPr>
          <p:nvPr>
            <p:ph type="title"/>
          </p:nvPr>
        </p:nvSpPr>
        <p:spPr>
          <a:xfrm>
            <a:off x="3009900" y="2531442"/>
            <a:ext cx="10515600" cy="1325563"/>
          </a:xfrm>
        </p:spPr>
        <p:txBody>
          <a:bodyPr>
            <a:normAutofit/>
          </a:bodyPr>
          <a:lstStyle/>
          <a:p>
            <a:br>
              <a:rPr lang="en-GB" dirty="0">
                <a:latin typeface="Times New Roman" panose="02020603050405020304" pitchFamily="18" charset="0"/>
                <a:cs typeface="Times New Roman" panose="02020603050405020304" pitchFamily="18" charset="0"/>
              </a:rPr>
            </a:br>
            <a:endParaRPr lang="en-ZW" dirty="0"/>
          </a:p>
        </p:txBody>
      </p:sp>
      <p:pic>
        <p:nvPicPr>
          <p:cNvPr id="3" name="Picture 2">
            <a:extLst>
              <a:ext uri="{FF2B5EF4-FFF2-40B4-BE49-F238E27FC236}">
                <a16:creationId xmlns:a16="http://schemas.microsoft.com/office/drawing/2014/main" id="{0581EBA5-2B10-4541-8ACB-79D88BC7EABE}"/>
              </a:ext>
            </a:extLst>
          </p:cNvPr>
          <p:cNvPicPr>
            <a:picLocks noChangeAspect="1"/>
          </p:cNvPicPr>
          <p:nvPr/>
        </p:nvPicPr>
        <p:blipFill>
          <a:blip r:embed="rId3"/>
          <a:stretch>
            <a:fillRect/>
          </a:stretch>
        </p:blipFill>
        <p:spPr>
          <a:xfrm>
            <a:off x="190293" y="447261"/>
            <a:ext cx="10334803" cy="5754756"/>
          </a:xfrm>
          <a:prstGeom prst="rect">
            <a:avLst/>
          </a:prstGeom>
        </p:spPr>
      </p:pic>
      <p:sp>
        <p:nvSpPr>
          <p:cNvPr id="4" name="Rectangle 3">
            <a:extLst>
              <a:ext uri="{FF2B5EF4-FFF2-40B4-BE49-F238E27FC236}">
                <a16:creationId xmlns:a16="http://schemas.microsoft.com/office/drawing/2014/main" id="{4C838871-1105-4904-8009-B2AB085D61D1}"/>
              </a:ext>
            </a:extLst>
          </p:cNvPr>
          <p:cNvSpPr/>
          <p:nvPr/>
        </p:nvSpPr>
        <p:spPr>
          <a:xfrm>
            <a:off x="2370660" y="5749409"/>
            <a:ext cx="6502421" cy="584775"/>
          </a:xfrm>
          <a:prstGeom prst="rect">
            <a:avLst/>
          </a:prstGeom>
        </p:spPr>
        <p:txBody>
          <a:bodyPr wrap="none">
            <a:spAutoFit/>
          </a:bodyPr>
          <a:lstStyle/>
          <a:p>
            <a:r>
              <a:rPr lang="en-ZW" sz="3200" b="1" dirty="0">
                <a:latin typeface="Times New Roman" panose="02020603050405020304" pitchFamily="18" charset="0"/>
                <a:cs typeface="Times New Roman" panose="02020603050405020304" pitchFamily="18" charset="0"/>
              </a:rPr>
              <a:t>Policies in place within Think Tanks</a:t>
            </a:r>
          </a:p>
        </p:txBody>
      </p:sp>
    </p:spTree>
    <p:extLst>
      <p:ext uri="{BB962C8B-B14F-4D97-AF65-F5344CB8AC3E}">
        <p14:creationId xmlns:p14="http://schemas.microsoft.com/office/powerpoint/2010/main" val="1158776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10A31-742D-4998-ADAB-8DCFF6E4757A}"/>
              </a:ext>
            </a:extLst>
          </p:cNvPr>
          <p:cNvSpPr>
            <a:spLocks noGrp="1"/>
          </p:cNvSpPr>
          <p:nvPr>
            <p:ph type="title"/>
          </p:nvPr>
        </p:nvSpPr>
        <p:spPr>
          <a:xfrm>
            <a:off x="838200" y="235917"/>
            <a:ext cx="10515600" cy="1325563"/>
          </a:xfrm>
        </p:spPr>
        <p:txBody>
          <a:bodyPr>
            <a:normAutofit/>
          </a:bodyPr>
          <a:lstStyle/>
          <a:p>
            <a:br>
              <a:rPr lang="en-GB" dirty="0">
                <a:latin typeface="Times New Roman" panose="02020603050405020304" pitchFamily="18" charset="0"/>
                <a:cs typeface="Times New Roman" panose="02020603050405020304" pitchFamily="18" charset="0"/>
              </a:rPr>
            </a:br>
            <a:endParaRPr lang="en-ZW" dirty="0"/>
          </a:p>
        </p:txBody>
      </p:sp>
      <p:pic>
        <p:nvPicPr>
          <p:cNvPr id="8" name="Picture 7">
            <a:extLst>
              <a:ext uri="{FF2B5EF4-FFF2-40B4-BE49-F238E27FC236}">
                <a16:creationId xmlns:a16="http://schemas.microsoft.com/office/drawing/2014/main" id="{C013C47A-13D8-4EE3-82DE-E99DEA6D4687}"/>
              </a:ext>
            </a:extLst>
          </p:cNvPr>
          <p:cNvPicPr>
            <a:picLocks noChangeAspect="1"/>
          </p:cNvPicPr>
          <p:nvPr/>
        </p:nvPicPr>
        <p:blipFill>
          <a:blip r:embed="rId3"/>
          <a:stretch>
            <a:fillRect/>
          </a:stretch>
        </p:blipFill>
        <p:spPr>
          <a:xfrm>
            <a:off x="0" y="373475"/>
            <a:ext cx="6419850" cy="5864125"/>
          </a:xfrm>
          <a:prstGeom prst="rect">
            <a:avLst/>
          </a:prstGeom>
        </p:spPr>
      </p:pic>
      <p:sp>
        <p:nvSpPr>
          <p:cNvPr id="9" name="TextBox 8">
            <a:extLst>
              <a:ext uri="{FF2B5EF4-FFF2-40B4-BE49-F238E27FC236}">
                <a16:creationId xmlns:a16="http://schemas.microsoft.com/office/drawing/2014/main" id="{8840A774-6469-4CF7-9EA5-EC7DC41B8520}"/>
              </a:ext>
            </a:extLst>
          </p:cNvPr>
          <p:cNvSpPr txBox="1"/>
          <p:nvPr/>
        </p:nvSpPr>
        <p:spPr>
          <a:xfrm>
            <a:off x="7677150" y="2581275"/>
            <a:ext cx="4171950" cy="1200329"/>
          </a:xfrm>
          <a:prstGeom prst="rect">
            <a:avLst/>
          </a:prstGeom>
          <a:noFill/>
        </p:spPr>
        <p:txBody>
          <a:bodyPr wrap="square" rtlCol="0">
            <a:spAutoFit/>
          </a:bodyPr>
          <a:lstStyle/>
          <a:p>
            <a:r>
              <a:rPr lang="en-ZW" sz="3600" b="1" dirty="0">
                <a:latin typeface="Times New Roman" panose="02020603050405020304" pitchFamily="18" charset="0"/>
                <a:cs typeface="Times New Roman" panose="02020603050405020304" pitchFamily="18" charset="0"/>
              </a:rPr>
              <a:t>Types of Knowledge Products Produced</a:t>
            </a:r>
          </a:p>
        </p:txBody>
      </p:sp>
    </p:spTree>
    <p:extLst>
      <p:ext uri="{BB962C8B-B14F-4D97-AF65-F5344CB8AC3E}">
        <p14:creationId xmlns:p14="http://schemas.microsoft.com/office/powerpoint/2010/main" val="2251520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10A31-742D-4998-ADAB-8DCFF6E4757A}"/>
              </a:ext>
            </a:extLst>
          </p:cNvPr>
          <p:cNvSpPr>
            <a:spLocks noGrp="1"/>
          </p:cNvSpPr>
          <p:nvPr>
            <p:ph type="title"/>
          </p:nvPr>
        </p:nvSpPr>
        <p:spPr/>
        <p:txBody>
          <a:bodyPr/>
          <a:lstStyle/>
          <a:p>
            <a:r>
              <a:rPr lang="en-GB" b="1" dirty="0">
                <a:latin typeface="Times New Roman" panose="02020603050405020304" pitchFamily="18" charset="0"/>
                <a:cs typeface="Times New Roman" panose="02020603050405020304" pitchFamily="18" charset="0"/>
              </a:rPr>
              <a:t>Initial Identification of Think Tanks to study</a:t>
            </a:r>
            <a:endParaRPr lang="en-ZW"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B4A2088-BD2B-42E9-93D1-3E498DD1B9BC}"/>
              </a:ext>
            </a:extLst>
          </p:cNvPr>
          <p:cNvSpPr>
            <a:spLocks noGrp="1"/>
          </p:cNvSpPr>
          <p:nvPr>
            <p:ph idx="1"/>
          </p:nvPr>
        </p:nvSpPr>
        <p:spPr/>
        <p:txBody>
          <a:bodyPr>
            <a:normAutofit lnSpcReduction="10000"/>
          </a:bodyPr>
          <a:lstStyle/>
          <a:p>
            <a:r>
              <a:rPr lang="en-GB" dirty="0">
                <a:latin typeface="Times New Roman" panose="02020603050405020304" pitchFamily="18" charset="0"/>
                <a:cs typeface="Times New Roman" panose="02020603050405020304" pitchFamily="18" charset="0"/>
              </a:rPr>
              <a:t>The first stage of the study involved undertaking an audit of Think Tanks currently practising in Zimbabwe</a:t>
            </a:r>
          </a:p>
          <a:p>
            <a:r>
              <a:rPr lang="en-GB" dirty="0">
                <a:latin typeface="Times New Roman" panose="02020603050405020304" pitchFamily="18" charset="0"/>
                <a:cs typeface="Times New Roman" panose="02020603050405020304" pitchFamily="18" charset="0"/>
              </a:rPr>
              <a:t>Challenges</a:t>
            </a:r>
          </a:p>
          <a:p>
            <a:pPr lvl="1"/>
            <a:r>
              <a:rPr lang="en-ZW" dirty="0">
                <a:latin typeface="Times New Roman" panose="02020603050405020304" pitchFamily="18" charset="0"/>
                <a:cs typeface="Times New Roman" panose="02020603050405020304" pitchFamily="18" charset="0"/>
              </a:rPr>
              <a:t>Some Think Tanks have outdated information on their websites</a:t>
            </a:r>
          </a:p>
          <a:p>
            <a:pPr lvl="1"/>
            <a:r>
              <a:rPr lang="en-ZW" dirty="0">
                <a:latin typeface="Times New Roman" panose="02020603050405020304" pitchFamily="18" charset="0"/>
                <a:cs typeface="Times New Roman" panose="02020603050405020304" pitchFamily="18" charset="0"/>
              </a:rPr>
              <a:t>Some of their websites have currently stopped working/cannot be found</a:t>
            </a:r>
          </a:p>
          <a:p>
            <a:pPr lvl="1"/>
            <a:r>
              <a:rPr lang="en-ZW" dirty="0">
                <a:latin typeface="Times New Roman" panose="02020603050405020304" pitchFamily="18" charset="0"/>
                <a:cs typeface="Times New Roman" panose="02020603050405020304" pitchFamily="18" charset="0"/>
              </a:rPr>
              <a:t>Some Think Tanks are inactive/have been inactive mainly due to lack of funding </a:t>
            </a:r>
          </a:p>
          <a:p>
            <a:pPr lvl="1"/>
            <a:r>
              <a:rPr lang="en-ZW" dirty="0">
                <a:latin typeface="Times New Roman" panose="02020603050405020304" pitchFamily="18" charset="0"/>
                <a:cs typeface="Times New Roman" panose="02020603050405020304" pitchFamily="18" charset="0"/>
              </a:rPr>
              <a:t>Some Think Tanks’ organisational structures have rendered them ineffective and hence invisible within the space</a:t>
            </a:r>
          </a:p>
          <a:p>
            <a:pPr lvl="1"/>
            <a:r>
              <a:rPr lang="en-ZW" dirty="0">
                <a:latin typeface="Times New Roman" panose="02020603050405020304" pitchFamily="18" charset="0"/>
                <a:cs typeface="Times New Roman" panose="02020603050405020304" pitchFamily="18" charset="0"/>
              </a:rPr>
              <a:t>Some Think Tanks outside of Harare that were approached for the survey could not respond to the questionnaire even by the time the report was compiled, rendering the report ‘Harare centric’.</a:t>
            </a:r>
          </a:p>
          <a:p>
            <a:endParaRPr lang="en-US"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F65156A8-1246-436E-B0CD-24613E82D332}"/>
              </a:ext>
            </a:extLst>
          </p:cNvPr>
          <p:cNvPicPr>
            <a:picLocks noChangeAspect="1"/>
          </p:cNvPicPr>
          <p:nvPr/>
        </p:nvPicPr>
        <p:blipFill>
          <a:blip r:embed="rId3">
            <a:alphaModFix amt="20000"/>
          </a:blip>
          <a:stretch>
            <a:fillRect/>
          </a:stretch>
        </p:blipFill>
        <p:spPr>
          <a:xfrm>
            <a:off x="1219200" y="1171575"/>
            <a:ext cx="9753600" cy="4514850"/>
          </a:xfrm>
          <a:prstGeom prst="rect">
            <a:avLst/>
          </a:prstGeom>
        </p:spPr>
      </p:pic>
    </p:spTree>
    <p:extLst>
      <p:ext uri="{BB962C8B-B14F-4D97-AF65-F5344CB8AC3E}">
        <p14:creationId xmlns:p14="http://schemas.microsoft.com/office/powerpoint/2010/main" val="3451395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10A31-742D-4998-ADAB-8DCFF6E4757A}"/>
              </a:ext>
            </a:extLst>
          </p:cNvPr>
          <p:cNvSpPr>
            <a:spLocks noGrp="1"/>
          </p:cNvSpPr>
          <p:nvPr>
            <p:ph type="title"/>
          </p:nvPr>
        </p:nvSpPr>
        <p:spPr/>
        <p:txBody>
          <a:bodyPr>
            <a:normAutofit/>
          </a:bodyPr>
          <a:lstStyle/>
          <a:p>
            <a:r>
              <a:rPr lang="en-GB" dirty="0">
                <a:latin typeface="Times New Roman" panose="02020603050405020304" pitchFamily="18" charset="0"/>
                <a:cs typeface="Times New Roman" panose="02020603050405020304" pitchFamily="18" charset="0"/>
              </a:rPr>
              <a:t>Key Trends</a:t>
            </a:r>
            <a:endParaRPr lang="en-ZW"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B4A2088-BD2B-42E9-93D1-3E498DD1B9BC}"/>
              </a:ext>
            </a:extLst>
          </p:cNvPr>
          <p:cNvSpPr>
            <a:spLocks noGrp="1"/>
          </p:cNvSpPr>
          <p:nvPr>
            <p:ph idx="1"/>
          </p:nvPr>
        </p:nvSpPr>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1. Declining Core Funding</a:t>
            </a:r>
          </a:p>
          <a:p>
            <a:r>
              <a:rPr lang="en-GB" dirty="0">
                <a:latin typeface="Times New Roman" panose="02020603050405020304" pitchFamily="18" charset="0"/>
                <a:cs typeface="Times New Roman" panose="02020603050405020304" pitchFamily="18" charset="0"/>
              </a:rPr>
              <a:t>2. Shifting balance of Power Between Think Tanks and the State</a:t>
            </a:r>
          </a:p>
          <a:p>
            <a:pPr lvl="1"/>
            <a:r>
              <a:rPr lang="en-GB" dirty="0">
                <a:latin typeface="Times New Roman" panose="02020603050405020304" pitchFamily="18" charset="0"/>
                <a:cs typeface="Times New Roman" panose="02020603050405020304" pitchFamily="18" charset="0"/>
              </a:rPr>
              <a:t>African Think Tanks also often face co-optation either from political parties or from the central government. </a:t>
            </a:r>
          </a:p>
          <a:p>
            <a:pPr lvl="1"/>
            <a:r>
              <a:rPr lang="en-GB" dirty="0">
                <a:latin typeface="Times New Roman" panose="02020603050405020304" pitchFamily="18" charset="0"/>
                <a:cs typeface="Times New Roman" panose="02020603050405020304" pitchFamily="18" charset="0"/>
              </a:rPr>
              <a:t>New democracies or regimes often offer Think Tank leaders a seat at the table if the Think Tank leaders are not part of the system already. </a:t>
            </a:r>
          </a:p>
          <a:p>
            <a:r>
              <a:rPr lang="en-GB" dirty="0">
                <a:latin typeface="Times New Roman" panose="02020603050405020304" pitchFamily="18" charset="0"/>
                <a:cs typeface="Times New Roman" panose="02020603050405020304" pitchFamily="18" charset="0"/>
              </a:rPr>
              <a:t>3. Emerging Alternative Disruptors</a:t>
            </a:r>
            <a:endParaRPr lang="en-ZW" dirty="0">
              <a:latin typeface="Times New Roman" panose="02020603050405020304" pitchFamily="18" charset="0"/>
              <a:cs typeface="Times New Roman" panose="02020603050405020304" pitchFamily="18" charset="0"/>
            </a:endParaRPr>
          </a:p>
          <a:p>
            <a:pPr lvl="1"/>
            <a:r>
              <a:rPr lang="en-GB" dirty="0">
                <a:latin typeface="Times New Roman" panose="02020603050405020304" pitchFamily="18" charset="0"/>
                <a:cs typeface="Times New Roman" panose="02020603050405020304" pitchFamily="18" charset="0"/>
              </a:rPr>
              <a:t>Organisations that focus on new research methods such as Behavioural Economics </a:t>
            </a:r>
            <a:endParaRPr lang="en-ZW" dirty="0">
              <a:latin typeface="Times New Roman" panose="02020603050405020304" pitchFamily="18" charset="0"/>
              <a:cs typeface="Times New Roman" panose="02020603050405020304" pitchFamily="18" charset="0"/>
            </a:endParaRPr>
          </a:p>
          <a:p>
            <a:pPr lvl="1"/>
            <a:r>
              <a:rPr lang="en-GB" dirty="0">
                <a:latin typeface="Times New Roman" panose="02020603050405020304" pitchFamily="18" charset="0"/>
                <a:cs typeface="Times New Roman" panose="02020603050405020304" pitchFamily="18" charset="0"/>
              </a:rPr>
              <a:t>Organisations that leverage technology</a:t>
            </a:r>
            <a:endParaRPr lang="en-ZW" dirty="0">
              <a:latin typeface="Times New Roman" panose="02020603050405020304" pitchFamily="18" charset="0"/>
              <a:cs typeface="Times New Roman" panose="02020603050405020304" pitchFamily="18" charset="0"/>
            </a:endParaRPr>
          </a:p>
          <a:p>
            <a:pPr lvl="1"/>
            <a:r>
              <a:rPr lang="en-GB" dirty="0">
                <a:latin typeface="Times New Roman" panose="02020603050405020304" pitchFamily="18" charset="0"/>
                <a:cs typeface="Times New Roman" panose="02020603050405020304" pitchFamily="18" charset="0"/>
              </a:rPr>
              <a:t>Organisations that fluctuate between not-for-profit, for-profit or new media business models and do not necessarily want to be viewed as Think Tanks, yet they fill the same space as Think Tanks</a:t>
            </a:r>
            <a:endParaRPr lang="en-ZW" dirty="0">
              <a:latin typeface="Times New Roman" panose="02020603050405020304" pitchFamily="18" charset="0"/>
              <a:cs typeface="Times New Roman" panose="02020603050405020304" pitchFamily="18" charset="0"/>
            </a:endParaRPr>
          </a:p>
          <a:p>
            <a:endParaRPr lang="en-ZW"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69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10A31-742D-4998-ADAB-8DCFF6E4757A}"/>
              </a:ext>
            </a:extLst>
          </p:cNvPr>
          <p:cNvSpPr>
            <a:spLocks noGrp="1"/>
          </p:cNvSpPr>
          <p:nvPr>
            <p:ph type="title"/>
          </p:nvPr>
        </p:nvSpPr>
        <p:spPr/>
        <p:txBody>
          <a:bodyPr>
            <a:normAutofit/>
          </a:bodyPr>
          <a:lstStyle/>
          <a:p>
            <a:r>
              <a:rPr lang="en-GB" b="1" dirty="0">
                <a:latin typeface="Times New Roman" panose="02020603050405020304" pitchFamily="18" charset="0"/>
                <a:cs typeface="Times New Roman" panose="02020603050405020304" pitchFamily="18" charset="0"/>
              </a:rPr>
              <a:t>Summary Lessons and implications for a future framework</a:t>
            </a:r>
            <a:endParaRPr lang="en-ZW" dirty="0"/>
          </a:p>
        </p:txBody>
      </p:sp>
      <p:sp>
        <p:nvSpPr>
          <p:cNvPr id="8" name="TextBox 7">
            <a:extLst>
              <a:ext uri="{FF2B5EF4-FFF2-40B4-BE49-F238E27FC236}">
                <a16:creationId xmlns:a16="http://schemas.microsoft.com/office/drawing/2014/main" id="{C2FE2C7F-55D0-40DA-9335-51B033F21590}"/>
              </a:ext>
            </a:extLst>
          </p:cNvPr>
          <p:cNvSpPr txBox="1"/>
          <p:nvPr/>
        </p:nvSpPr>
        <p:spPr>
          <a:xfrm>
            <a:off x="3771900" y="2000250"/>
            <a:ext cx="1543050" cy="771525"/>
          </a:xfrm>
          <a:prstGeom prst="rect">
            <a:avLst/>
          </a:prstGeom>
          <a:noFill/>
        </p:spPr>
        <p:txBody>
          <a:bodyPr wrap="square" rtlCol="0">
            <a:spAutoFit/>
          </a:bodyPr>
          <a:lstStyle/>
          <a:p>
            <a:endParaRPr lang="en-ZW" dirty="0"/>
          </a:p>
        </p:txBody>
      </p:sp>
      <p:sp>
        <p:nvSpPr>
          <p:cNvPr id="9" name="Oval 6">
            <a:extLst>
              <a:ext uri="{FF2B5EF4-FFF2-40B4-BE49-F238E27FC236}">
                <a16:creationId xmlns:a16="http://schemas.microsoft.com/office/drawing/2014/main" id="{D3E5ED8D-362D-4E85-BCEA-FC70ACDE152B}"/>
              </a:ext>
            </a:extLst>
          </p:cNvPr>
          <p:cNvSpPr>
            <a:spLocks noChangeArrowheads="1"/>
          </p:cNvSpPr>
          <p:nvPr/>
        </p:nvSpPr>
        <p:spPr bwMode="auto">
          <a:xfrm>
            <a:off x="5074134" y="3870840"/>
            <a:ext cx="1923894" cy="1908313"/>
          </a:xfrm>
          <a:prstGeom prst="ellipse">
            <a:avLst/>
          </a:prstGeom>
          <a:gradFill rotWithShape="1">
            <a:gsLst>
              <a:gs pos="0">
                <a:srgbClr val="81B861"/>
              </a:gs>
              <a:gs pos="50000">
                <a:srgbClr val="6FB242"/>
              </a:gs>
              <a:gs pos="100000">
                <a:srgbClr val="61A235"/>
              </a:gs>
            </a:gsLst>
            <a:lin ang="5400000"/>
          </a:gradFill>
          <a:ln>
            <a:noFill/>
          </a:ln>
          <a:effectLst>
            <a:outerShdw dist="19050" dir="5400000" algn="ctr" rotWithShape="0">
              <a:srgbClr val="000000">
                <a:alpha val="62999"/>
              </a:srgb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ZW" altLang="en-US"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Key Insights &amp; Future Suggestions/ Future Framework </a:t>
            </a:r>
            <a:endParaRPr kumimoji="0" lang="en-ZW" altLang="en-US"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p:txBody>
      </p:sp>
      <p:sp>
        <p:nvSpPr>
          <p:cNvPr id="10" name="Arrow: Right 9">
            <a:extLst>
              <a:ext uri="{FF2B5EF4-FFF2-40B4-BE49-F238E27FC236}">
                <a16:creationId xmlns:a16="http://schemas.microsoft.com/office/drawing/2014/main" id="{63DA60A2-6A40-41CE-A753-CAC9EB79269D}"/>
              </a:ext>
            </a:extLst>
          </p:cNvPr>
          <p:cNvSpPr/>
          <p:nvPr/>
        </p:nvSpPr>
        <p:spPr>
          <a:xfrm>
            <a:off x="4259910" y="4737891"/>
            <a:ext cx="749300" cy="491334"/>
          </a:xfrm>
          <a:prstGeom prst="rightArrow">
            <a:avLst/>
          </a:prstGeom>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W"/>
          </a:p>
        </p:txBody>
      </p:sp>
      <p:sp>
        <p:nvSpPr>
          <p:cNvPr id="11" name="Text Box 1">
            <a:extLst>
              <a:ext uri="{FF2B5EF4-FFF2-40B4-BE49-F238E27FC236}">
                <a16:creationId xmlns:a16="http://schemas.microsoft.com/office/drawing/2014/main" id="{777AD90A-9392-4957-9F7C-CCCC0D187D32}"/>
              </a:ext>
            </a:extLst>
          </p:cNvPr>
          <p:cNvSpPr txBox="1">
            <a:spLocks noChangeArrowheads="1"/>
          </p:cNvSpPr>
          <p:nvPr/>
        </p:nvSpPr>
        <p:spPr bwMode="auto">
          <a:xfrm>
            <a:off x="2697976" y="4568822"/>
            <a:ext cx="1654198" cy="885880"/>
          </a:xfrm>
          <a:prstGeom prst="rect">
            <a:avLst/>
          </a:prstGeom>
          <a:gradFill rotWithShape="1">
            <a:gsLst>
              <a:gs pos="0">
                <a:srgbClr val="81B861"/>
              </a:gs>
              <a:gs pos="50000">
                <a:srgbClr val="6FB242"/>
              </a:gs>
              <a:gs pos="100000">
                <a:srgbClr val="61A235"/>
              </a:gs>
            </a:gsLst>
            <a:lin ang="5400000"/>
          </a:gradFill>
          <a:ln>
            <a:noFill/>
          </a:ln>
          <a:effectLst>
            <a:outerShdw dist="19050" dir="5400000" algn="ctr" rotWithShape="0">
              <a:srgbClr val="000000">
                <a:alpha val="62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W" altLang="en-US"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 Financial Sustainability</a:t>
            </a:r>
            <a:endParaRPr kumimoji="0" lang="en-ZW" altLang="en-US"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p:txBody>
      </p:sp>
      <p:sp>
        <p:nvSpPr>
          <p:cNvPr id="12" name="Arrow: Left 11">
            <a:extLst>
              <a:ext uri="{FF2B5EF4-FFF2-40B4-BE49-F238E27FC236}">
                <a16:creationId xmlns:a16="http://schemas.microsoft.com/office/drawing/2014/main" id="{31E948D9-7A46-457D-A739-876922EB585D}"/>
              </a:ext>
            </a:extLst>
          </p:cNvPr>
          <p:cNvSpPr/>
          <p:nvPr/>
        </p:nvSpPr>
        <p:spPr>
          <a:xfrm>
            <a:off x="7086928" y="4737892"/>
            <a:ext cx="660400" cy="445733"/>
          </a:xfrm>
          <a:prstGeom prst="leftArrow">
            <a:avLst/>
          </a:prstGeom>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W"/>
          </a:p>
        </p:txBody>
      </p:sp>
      <p:sp>
        <p:nvSpPr>
          <p:cNvPr id="13" name="Text Box 5">
            <a:extLst>
              <a:ext uri="{FF2B5EF4-FFF2-40B4-BE49-F238E27FC236}">
                <a16:creationId xmlns:a16="http://schemas.microsoft.com/office/drawing/2014/main" id="{005AC695-F9FD-4948-9511-0F0DB894AE03}"/>
              </a:ext>
            </a:extLst>
          </p:cNvPr>
          <p:cNvSpPr txBox="1">
            <a:spLocks noChangeArrowheads="1"/>
          </p:cNvSpPr>
          <p:nvPr/>
        </p:nvSpPr>
        <p:spPr bwMode="auto">
          <a:xfrm>
            <a:off x="7747328" y="4608436"/>
            <a:ext cx="1634797" cy="873074"/>
          </a:xfrm>
          <a:prstGeom prst="rect">
            <a:avLst/>
          </a:prstGeom>
          <a:gradFill rotWithShape="1">
            <a:gsLst>
              <a:gs pos="0">
                <a:srgbClr val="81B861"/>
              </a:gs>
              <a:gs pos="50000">
                <a:srgbClr val="6FB242"/>
              </a:gs>
              <a:gs pos="100000">
                <a:srgbClr val="61A235"/>
              </a:gs>
            </a:gsLst>
            <a:lin ang="5400000"/>
          </a:gradFill>
          <a:ln>
            <a:noFill/>
          </a:ln>
          <a:effectLst>
            <a:outerShdw dist="19050" dir="5400000" algn="ctr" rotWithShape="0">
              <a:srgbClr val="000000">
                <a:alpha val="62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W" altLang="en-US"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5. Context Adaptation</a:t>
            </a:r>
            <a:endParaRPr kumimoji="0" lang="en-ZW" altLang="en-US"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p:txBody>
      </p:sp>
      <p:sp>
        <p:nvSpPr>
          <p:cNvPr id="14" name="Arrow: Down 13">
            <a:extLst>
              <a:ext uri="{FF2B5EF4-FFF2-40B4-BE49-F238E27FC236}">
                <a16:creationId xmlns:a16="http://schemas.microsoft.com/office/drawing/2014/main" id="{5B7E494A-6C2D-4701-951B-E61E5FE3BE31}"/>
              </a:ext>
            </a:extLst>
          </p:cNvPr>
          <p:cNvSpPr/>
          <p:nvPr/>
        </p:nvSpPr>
        <p:spPr>
          <a:xfrm>
            <a:off x="5840898" y="3164195"/>
            <a:ext cx="434660" cy="542386"/>
          </a:xfrm>
          <a:prstGeom prst="downArrow">
            <a:avLst/>
          </a:prstGeom>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W"/>
          </a:p>
        </p:txBody>
      </p:sp>
      <p:sp>
        <p:nvSpPr>
          <p:cNvPr id="15" name="Text Box 3">
            <a:extLst>
              <a:ext uri="{FF2B5EF4-FFF2-40B4-BE49-F238E27FC236}">
                <a16:creationId xmlns:a16="http://schemas.microsoft.com/office/drawing/2014/main" id="{E923B9DD-BAC2-4AEA-8A18-862197E2B80F}"/>
              </a:ext>
            </a:extLst>
          </p:cNvPr>
          <p:cNvSpPr txBox="1">
            <a:spLocks noChangeArrowheads="1"/>
          </p:cNvSpPr>
          <p:nvPr/>
        </p:nvSpPr>
        <p:spPr bwMode="auto">
          <a:xfrm>
            <a:off x="5171673" y="2372940"/>
            <a:ext cx="1688616" cy="771525"/>
          </a:xfrm>
          <a:prstGeom prst="rect">
            <a:avLst/>
          </a:prstGeom>
          <a:gradFill rotWithShape="1">
            <a:gsLst>
              <a:gs pos="0">
                <a:srgbClr val="81B861"/>
              </a:gs>
              <a:gs pos="50000">
                <a:srgbClr val="6FB242"/>
              </a:gs>
              <a:gs pos="100000">
                <a:srgbClr val="61A235"/>
              </a:gs>
            </a:gsLst>
            <a:lin ang="5400000"/>
          </a:gradFill>
          <a:ln>
            <a:noFill/>
          </a:ln>
          <a:effectLst>
            <a:outerShdw dist="19050" dir="5400000" algn="ctr" rotWithShape="0">
              <a:srgbClr val="000000">
                <a:alpha val="62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W" altLang="en-US"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3. Collaboration</a:t>
            </a:r>
            <a:endParaRPr kumimoji="0" lang="en-ZW" altLang="en-US"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p:txBody>
      </p:sp>
      <p:sp>
        <p:nvSpPr>
          <p:cNvPr id="16" name="Arrow: Left 15">
            <a:extLst>
              <a:ext uri="{FF2B5EF4-FFF2-40B4-BE49-F238E27FC236}">
                <a16:creationId xmlns:a16="http://schemas.microsoft.com/office/drawing/2014/main" id="{1A151E55-AC05-438E-8A99-44502865BCDF}"/>
              </a:ext>
            </a:extLst>
          </p:cNvPr>
          <p:cNvSpPr/>
          <p:nvPr/>
        </p:nvSpPr>
        <p:spPr>
          <a:xfrm rot="20138266">
            <a:off x="6921820" y="3693776"/>
            <a:ext cx="679450" cy="444997"/>
          </a:xfrm>
          <a:prstGeom prst="leftArrow">
            <a:avLst/>
          </a:prstGeom>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W"/>
          </a:p>
        </p:txBody>
      </p:sp>
      <p:sp>
        <p:nvSpPr>
          <p:cNvPr id="17" name="Text Box 4">
            <a:extLst>
              <a:ext uri="{FF2B5EF4-FFF2-40B4-BE49-F238E27FC236}">
                <a16:creationId xmlns:a16="http://schemas.microsoft.com/office/drawing/2014/main" id="{365602D7-7D88-4DCA-B0E0-9108DFA1360F}"/>
              </a:ext>
            </a:extLst>
          </p:cNvPr>
          <p:cNvSpPr txBox="1">
            <a:spLocks noChangeArrowheads="1"/>
          </p:cNvSpPr>
          <p:nvPr/>
        </p:nvSpPr>
        <p:spPr bwMode="auto">
          <a:xfrm>
            <a:off x="7474900" y="3164195"/>
            <a:ext cx="1554256" cy="723899"/>
          </a:xfrm>
          <a:prstGeom prst="rect">
            <a:avLst/>
          </a:prstGeom>
          <a:gradFill rotWithShape="1">
            <a:gsLst>
              <a:gs pos="0">
                <a:srgbClr val="81B861"/>
              </a:gs>
              <a:gs pos="50000">
                <a:srgbClr val="6FB242"/>
              </a:gs>
              <a:gs pos="100000">
                <a:srgbClr val="61A235"/>
              </a:gs>
            </a:gsLst>
            <a:lin ang="5400000"/>
          </a:gradFill>
          <a:ln>
            <a:noFill/>
          </a:ln>
          <a:effectLst>
            <a:outerShdw dist="19050" dir="5400000" algn="ctr" rotWithShape="0">
              <a:srgbClr val="000000">
                <a:alpha val="62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W" altLang="en-US"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4. Impact Measurement</a:t>
            </a:r>
            <a:endParaRPr kumimoji="0" lang="en-ZW" altLang="en-US"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p:txBody>
      </p:sp>
      <p:sp>
        <p:nvSpPr>
          <p:cNvPr id="18" name="Arrow: Down 17">
            <a:extLst>
              <a:ext uri="{FF2B5EF4-FFF2-40B4-BE49-F238E27FC236}">
                <a16:creationId xmlns:a16="http://schemas.microsoft.com/office/drawing/2014/main" id="{5833FE9B-BB64-4C35-A4F7-536E43EF8B6A}"/>
              </a:ext>
            </a:extLst>
          </p:cNvPr>
          <p:cNvSpPr/>
          <p:nvPr/>
        </p:nvSpPr>
        <p:spPr>
          <a:xfrm rot="17908646">
            <a:off x="4689055" y="3656756"/>
            <a:ext cx="453315" cy="689610"/>
          </a:xfrm>
          <a:prstGeom prst="downArrow">
            <a:avLst/>
          </a:prstGeom>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W"/>
          </a:p>
        </p:txBody>
      </p:sp>
      <p:sp>
        <p:nvSpPr>
          <p:cNvPr id="19" name="Text Box 2">
            <a:extLst>
              <a:ext uri="{FF2B5EF4-FFF2-40B4-BE49-F238E27FC236}">
                <a16:creationId xmlns:a16="http://schemas.microsoft.com/office/drawing/2014/main" id="{C0773E1B-C824-4E2B-803A-5CB717A7BE1E}"/>
              </a:ext>
            </a:extLst>
          </p:cNvPr>
          <p:cNvSpPr txBox="1">
            <a:spLocks noChangeArrowheads="1"/>
          </p:cNvSpPr>
          <p:nvPr/>
        </p:nvSpPr>
        <p:spPr bwMode="auto">
          <a:xfrm>
            <a:off x="3161846" y="3144465"/>
            <a:ext cx="1543050" cy="791255"/>
          </a:xfrm>
          <a:prstGeom prst="rect">
            <a:avLst/>
          </a:prstGeom>
          <a:gradFill rotWithShape="1">
            <a:gsLst>
              <a:gs pos="0">
                <a:srgbClr val="81B861"/>
              </a:gs>
              <a:gs pos="50000">
                <a:srgbClr val="6FB242"/>
              </a:gs>
              <a:gs pos="100000">
                <a:srgbClr val="61A235"/>
              </a:gs>
            </a:gsLst>
            <a:lin ang="5400000"/>
          </a:gradFill>
          <a:ln>
            <a:noFill/>
          </a:ln>
          <a:effectLst>
            <a:outerShdw dist="19050" dir="5400000" algn="ctr" rotWithShape="0">
              <a:srgbClr val="000000">
                <a:alpha val="62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W" altLang="en-US"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 Knowledge Generation</a:t>
            </a:r>
            <a:endParaRPr kumimoji="0" lang="en-ZW" altLang="en-US"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p:txBody>
      </p:sp>
      <p:sp>
        <p:nvSpPr>
          <p:cNvPr id="20" name="Rectangle 12">
            <a:extLst>
              <a:ext uri="{FF2B5EF4-FFF2-40B4-BE49-F238E27FC236}">
                <a16:creationId xmlns:a16="http://schemas.microsoft.com/office/drawing/2014/main" id="{A62E7036-ED0A-43D5-9F4F-F45C073063D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W"/>
          </a:p>
        </p:txBody>
      </p:sp>
      <p:sp>
        <p:nvSpPr>
          <p:cNvPr id="21" name="Rectangle 19">
            <a:extLst>
              <a:ext uri="{FF2B5EF4-FFF2-40B4-BE49-F238E27FC236}">
                <a16:creationId xmlns:a16="http://schemas.microsoft.com/office/drawing/2014/main" id="{6758D955-A24C-426F-A71E-34D11DCBB4EF}"/>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W"/>
          </a:p>
        </p:txBody>
      </p:sp>
    </p:spTree>
    <p:extLst>
      <p:ext uri="{BB962C8B-B14F-4D97-AF65-F5344CB8AC3E}">
        <p14:creationId xmlns:p14="http://schemas.microsoft.com/office/powerpoint/2010/main" val="120683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10A31-742D-4998-ADAB-8DCFF6E4757A}"/>
              </a:ext>
            </a:extLst>
          </p:cNvPr>
          <p:cNvSpPr>
            <a:spLocks noGrp="1"/>
          </p:cNvSpPr>
          <p:nvPr>
            <p:ph type="title"/>
          </p:nvPr>
        </p:nvSpPr>
        <p:spPr/>
        <p:txBody>
          <a:bodyPr>
            <a:normAutofit/>
          </a:bodyPr>
          <a:lstStyle/>
          <a:p>
            <a:r>
              <a:rPr lang="en-GB" b="1" dirty="0">
                <a:latin typeface="Times New Roman" panose="02020603050405020304" pitchFamily="18" charset="0"/>
                <a:cs typeface="Times New Roman" panose="02020603050405020304" pitchFamily="18" charset="0"/>
              </a:rPr>
              <a:t>Why Think Tanks?</a:t>
            </a:r>
            <a:br>
              <a:rPr lang="en-US" dirty="0">
                <a:latin typeface="Times New Roman" panose="02020603050405020304" pitchFamily="18" charset="0"/>
                <a:cs typeface="Times New Roman" panose="02020603050405020304" pitchFamily="18" charset="0"/>
              </a:rPr>
            </a:br>
            <a:endParaRPr lang="en-ZW" dirty="0"/>
          </a:p>
        </p:txBody>
      </p:sp>
      <p:sp>
        <p:nvSpPr>
          <p:cNvPr id="3" name="Content Placeholder 2">
            <a:extLst>
              <a:ext uri="{FF2B5EF4-FFF2-40B4-BE49-F238E27FC236}">
                <a16:creationId xmlns:a16="http://schemas.microsoft.com/office/drawing/2014/main" id="{DB4A2088-BD2B-42E9-93D1-3E498DD1B9BC}"/>
              </a:ext>
            </a:extLst>
          </p:cNvPr>
          <p:cNvSpPr>
            <a:spLocks noGrp="1"/>
          </p:cNvSpPr>
          <p:nvPr>
            <p:ph sz="half" idx="1"/>
          </p:nvPr>
        </p:nvSpPr>
        <p:spPr>
          <a:xfrm>
            <a:off x="838201" y="1333500"/>
            <a:ext cx="6076950" cy="5642769"/>
          </a:xfrm>
        </p:spPr>
        <p:txBody>
          <a:bodyPr>
            <a:noAutofit/>
          </a:bodyPr>
          <a:lstStyle/>
          <a:p>
            <a:pPr algn="just">
              <a:defRPr/>
            </a:pPr>
            <a:r>
              <a:rPr lang="en-GB" dirty="0">
                <a:latin typeface="Times New Roman" panose="02020603050405020304" pitchFamily="18" charset="0"/>
                <a:cs typeface="Times New Roman" panose="02020603050405020304" pitchFamily="18" charset="0"/>
              </a:rPr>
              <a:t>It is widely acknowledged, especially in the global South, that governments do not have adequate capacities to carry out comprehensive research on public policy problems in terms of their root/source, scale and possible options to tackle the problems.</a:t>
            </a:r>
          </a:p>
          <a:p>
            <a:pPr algn="just">
              <a:defRPr/>
            </a:pPr>
            <a:r>
              <a:rPr lang="en-GB" dirty="0">
                <a:latin typeface="Times New Roman" panose="02020603050405020304" pitchFamily="18" charset="0"/>
                <a:cs typeface="Times New Roman" panose="02020603050405020304" pitchFamily="18" charset="0"/>
              </a:rPr>
              <a:t>The failure to adequately comprehend a problem largely leads to waste in an environment of scarcity further inhibiting progress.</a:t>
            </a:r>
          </a:p>
          <a:p>
            <a:pPr algn="just">
              <a:defRPr/>
            </a:pPr>
            <a:endParaRPr lang="en-GB" sz="2600" dirty="0">
              <a:latin typeface="Times New Roman" panose="02020603050405020304" pitchFamily="18" charset="0"/>
              <a:cs typeface="Times New Roman" panose="02020603050405020304" pitchFamily="18" charset="0"/>
            </a:endParaRPr>
          </a:p>
          <a:p>
            <a:pPr marL="0" indent="0">
              <a:buNone/>
              <a:defRPr/>
            </a:pPr>
            <a:endParaRPr lang="en-US" sz="3200" dirty="0">
              <a:latin typeface="Times New Roman" panose="02020603050405020304" pitchFamily="18" charset="0"/>
              <a:cs typeface="Times New Roman" panose="02020603050405020304" pitchFamily="18" charset="0"/>
            </a:endParaRPr>
          </a:p>
          <a:p>
            <a:pPr>
              <a:buFont typeface="Wingdings 2" charset="2"/>
              <a:buChar char=""/>
              <a:defRPr/>
            </a:pPr>
            <a:endParaRPr lang="en-US" sz="3200" dirty="0">
              <a:latin typeface="Times New Roman" panose="02020603050405020304" pitchFamily="18" charset="0"/>
              <a:cs typeface="Times New Roman" panose="02020603050405020304" pitchFamily="18" charset="0"/>
            </a:endParaRPr>
          </a:p>
        </p:txBody>
      </p:sp>
      <p:pic>
        <p:nvPicPr>
          <p:cNvPr id="11" name="Content Placeholder 10">
            <a:extLst>
              <a:ext uri="{FF2B5EF4-FFF2-40B4-BE49-F238E27FC236}">
                <a16:creationId xmlns:a16="http://schemas.microsoft.com/office/drawing/2014/main" id="{CDA38EA8-C039-49CF-A892-D763233D7437}"/>
              </a:ext>
            </a:extLst>
          </p:cNvPr>
          <p:cNvPicPr>
            <a:picLocks noGrp="1" noChangeAspect="1"/>
          </p:cNvPicPr>
          <p:nvPr>
            <p:ph sz="half" idx="2"/>
          </p:nvPr>
        </p:nvPicPr>
        <p:blipFill>
          <a:blip r:embed="rId3">
            <a:alphaModFix amt="85000"/>
          </a:blip>
          <a:stretch>
            <a:fillRect/>
          </a:stretch>
        </p:blipFill>
        <p:spPr>
          <a:xfrm>
            <a:off x="7010400" y="365125"/>
            <a:ext cx="5181600" cy="2590800"/>
          </a:xfrm>
          <a:prstGeom prst="rect">
            <a:avLst/>
          </a:prstGeom>
          <a:effectLst>
            <a:reflection stA="41000" endPos="65000" dist="50800" dir="5400000" sy="-100000" algn="bl" rotWithShape="0"/>
          </a:effectLst>
        </p:spPr>
      </p:pic>
    </p:spTree>
    <p:extLst>
      <p:ext uri="{BB962C8B-B14F-4D97-AF65-F5344CB8AC3E}">
        <p14:creationId xmlns:p14="http://schemas.microsoft.com/office/powerpoint/2010/main" val="1456355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10A31-742D-4998-ADAB-8DCFF6E4757A}"/>
              </a:ext>
            </a:extLst>
          </p:cNvPr>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Context: Policy Making in Africa</a:t>
            </a:r>
            <a:endParaRPr lang="en-ZW"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B4A2088-BD2B-42E9-93D1-3E498DD1B9BC}"/>
              </a:ext>
            </a:extLst>
          </p:cNvPr>
          <p:cNvSpPr>
            <a:spLocks noGrp="1"/>
          </p:cNvSpPr>
          <p:nvPr>
            <p:ph idx="1"/>
          </p:nvPr>
        </p:nvSpPr>
        <p:spPr/>
        <p:txBody>
          <a:bodyPr>
            <a:normAutofit lnSpcReduction="10000"/>
          </a:bodyPr>
          <a:lstStyle/>
          <a:p>
            <a:r>
              <a:rPr lang="en-GB" dirty="0">
                <a:latin typeface="Times New Roman" panose="02020603050405020304" pitchFamily="18" charset="0"/>
                <a:cs typeface="Times New Roman" panose="02020603050405020304" pitchFamily="18" charset="0"/>
              </a:rPr>
              <a:t>Often policy making across many African countries is shrouded in secrecy</a:t>
            </a:r>
          </a:p>
          <a:p>
            <a:r>
              <a:rPr lang="en-GB" dirty="0">
                <a:latin typeface="Times New Roman" panose="02020603050405020304" pitchFamily="18" charset="0"/>
                <a:cs typeface="Times New Roman" panose="02020603050405020304" pitchFamily="18" charset="0"/>
              </a:rPr>
              <a:t>The entire process tends to be 'mystified' and is mostly dominated by elite sections of political society</a:t>
            </a:r>
          </a:p>
          <a:p>
            <a:r>
              <a:rPr lang="en-GB" dirty="0">
                <a:latin typeface="Times New Roman" panose="02020603050405020304" pitchFamily="18" charset="0"/>
                <a:cs typeface="Times New Roman" panose="02020603050405020304" pitchFamily="18" charset="0"/>
              </a:rPr>
              <a:t>Civil society-based policy research and advocacy capacity Think Tanks have not yet had any significant impact on policymaking.</a:t>
            </a:r>
          </a:p>
          <a:p>
            <a:r>
              <a:rPr lang="en-GB" dirty="0">
                <a:latin typeface="Times New Roman" panose="02020603050405020304" pitchFamily="18" charset="0"/>
                <a:cs typeface="Times New Roman" panose="02020603050405020304" pitchFamily="18" charset="0"/>
              </a:rPr>
              <a:t>The policymaking process has not yet been fully opened to utilize research findings and policy proposals generated by civil society based African Think Tanks</a:t>
            </a:r>
          </a:p>
          <a:p>
            <a:r>
              <a:rPr lang="en-GB" dirty="0">
                <a:latin typeface="Times New Roman" panose="02020603050405020304" pitchFamily="18" charset="0"/>
                <a:cs typeface="Times New Roman" panose="02020603050405020304" pitchFamily="18" charset="0"/>
              </a:rPr>
              <a:t>Limited trust between Think Tanks and governments </a:t>
            </a:r>
            <a:endParaRPr lang="en-ZW"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0430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10A31-742D-4998-ADAB-8DCFF6E4757A}"/>
              </a:ext>
            </a:extLst>
          </p:cNvPr>
          <p:cNvSpPr>
            <a:spLocks noGrp="1"/>
          </p:cNvSpPr>
          <p:nvPr>
            <p:ph type="title"/>
          </p:nvPr>
        </p:nvSpPr>
        <p:spPr>
          <a:xfrm>
            <a:off x="0" y="4073708"/>
            <a:ext cx="3920296" cy="1554232"/>
          </a:xfrm>
        </p:spPr>
        <p:txBody>
          <a:bodyPr>
            <a:noAutofit/>
          </a:bodyPr>
          <a:lstStyle/>
          <a:p>
            <a:br>
              <a:rPr lang="en-GB" b="1" dirty="0">
                <a:latin typeface="Times New Roman" panose="02020603050405020304" pitchFamily="18" charset="0"/>
                <a:cs typeface="Times New Roman" panose="02020603050405020304" pitchFamily="18" charset="0"/>
              </a:rPr>
            </a:br>
            <a:r>
              <a:rPr lang="en-GB" b="1" dirty="0">
                <a:latin typeface="Times New Roman" panose="02020603050405020304" pitchFamily="18" charset="0"/>
                <a:cs typeface="Times New Roman" panose="02020603050405020304" pitchFamily="18" charset="0"/>
              </a:rPr>
              <a:t>Zimbabwean Context </a:t>
            </a:r>
            <a:br>
              <a:rPr lang="en-GB" b="1" dirty="0">
                <a:latin typeface="Times New Roman" panose="02020603050405020304" pitchFamily="18" charset="0"/>
                <a:cs typeface="Times New Roman" panose="02020603050405020304" pitchFamily="18" charset="0"/>
              </a:rPr>
            </a:br>
            <a:r>
              <a:rPr lang="en-GB" b="1" dirty="0">
                <a:latin typeface="Times New Roman" panose="02020603050405020304" pitchFamily="18" charset="0"/>
                <a:cs typeface="Times New Roman" panose="02020603050405020304" pitchFamily="18" charset="0"/>
              </a:rPr>
              <a:t>Crisis</a:t>
            </a:r>
            <a:br>
              <a:rPr lang="en-GB" b="1" dirty="0">
                <a:latin typeface="Times New Roman" panose="02020603050405020304" pitchFamily="18" charset="0"/>
                <a:cs typeface="Times New Roman" panose="02020603050405020304" pitchFamily="18" charset="0"/>
              </a:rPr>
            </a:br>
            <a:br>
              <a:rPr lang="en-GB" b="1" dirty="0">
                <a:latin typeface="Times New Roman" panose="02020603050405020304" pitchFamily="18" charset="0"/>
                <a:cs typeface="Times New Roman" panose="02020603050405020304" pitchFamily="18" charset="0"/>
              </a:rPr>
            </a:br>
            <a:br>
              <a:rPr lang="en-GB" b="1" dirty="0">
                <a:latin typeface="Times New Roman" panose="02020603050405020304" pitchFamily="18" charset="0"/>
                <a:cs typeface="Times New Roman" panose="02020603050405020304" pitchFamily="18" charset="0"/>
              </a:rPr>
            </a:br>
            <a:endParaRPr lang="en-ZW" b="1" dirty="0"/>
          </a:p>
        </p:txBody>
      </p:sp>
      <p:graphicFrame>
        <p:nvGraphicFramePr>
          <p:cNvPr id="9" name="Content Placeholder 8">
            <a:extLst>
              <a:ext uri="{FF2B5EF4-FFF2-40B4-BE49-F238E27FC236}">
                <a16:creationId xmlns:a16="http://schemas.microsoft.com/office/drawing/2014/main" id="{53EB1FBE-2161-407E-AF61-B16B49BE2104}"/>
              </a:ext>
            </a:extLst>
          </p:cNvPr>
          <p:cNvGraphicFramePr>
            <a:graphicFrameLocks noGrp="1"/>
          </p:cNvGraphicFramePr>
          <p:nvPr>
            <p:ph type="pic" idx="1"/>
            <p:extLst>
              <p:ext uri="{D42A27DB-BD31-4B8C-83A1-F6EECF244321}">
                <p14:modId xmlns:p14="http://schemas.microsoft.com/office/powerpoint/2010/main" val="1914830293"/>
              </p:ext>
            </p:extLst>
          </p:nvPr>
        </p:nvGraphicFramePr>
        <p:xfrm>
          <a:off x="2534479" y="321655"/>
          <a:ext cx="9657522" cy="6035040"/>
        </p:xfrm>
        <a:graphic>
          <a:graphicData uri="http://schemas.openxmlformats.org/drawingml/2006/table">
            <a:tbl>
              <a:tblPr firstRow="1" firstCol="1" bandRow="1">
                <a:tableStyleId>{93296810-A885-4BE3-A3E7-6D5BEEA58F35}</a:tableStyleId>
              </a:tblPr>
              <a:tblGrid>
                <a:gridCol w="2100148">
                  <a:extLst>
                    <a:ext uri="{9D8B030D-6E8A-4147-A177-3AD203B41FA5}">
                      <a16:colId xmlns:a16="http://schemas.microsoft.com/office/drawing/2014/main" val="1385927638"/>
                    </a:ext>
                  </a:extLst>
                </a:gridCol>
                <a:gridCol w="7557374">
                  <a:extLst>
                    <a:ext uri="{9D8B030D-6E8A-4147-A177-3AD203B41FA5}">
                      <a16:colId xmlns:a16="http://schemas.microsoft.com/office/drawing/2014/main" val="2913114863"/>
                    </a:ext>
                  </a:extLst>
                </a:gridCol>
              </a:tblGrid>
              <a:tr h="236386">
                <a:tc>
                  <a:txBody>
                    <a:bodyPr/>
                    <a:lstStyle/>
                    <a:p>
                      <a:pPr algn="ctr">
                        <a:spcAft>
                          <a:spcPts val="0"/>
                        </a:spcAft>
                      </a:pPr>
                      <a:r>
                        <a:rPr lang="en-GB" sz="1600" dirty="0">
                          <a:effectLst/>
                        </a:rPr>
                        <a:t>Dimension</a:t>
                      </a:r>
                      <a:endParaRPr lang="en-ZW" sz="1600" dirty="0">
                        <a:solidFill>
                          <a:srgbClr val="7FBD42"/>
                        </a:solidFill>
                        <a:effectLst/>
                        <a:latin typeface="TT Commons DemiBold" panose="02000506030000020004" pitchFamily="2" charset="0"/>
                        <a:ea typeface="Calibri" panose="020F0502020204030204" pitchFamily="34" charset="0"/>
                        <a:cs typeface="Calibri" panose="020F0502020204030204" pitchFamily="34" charset="0"/>
                      </a:endParaRPr>
                    </a:p>
                  </a:txBody>
                  <a:tcPr marL="21700" marR="21700" marT="0" marB="0"/>
                </a:tc>
                <a:tc>
                  <a:txBody>
                    <a:bodyPr/>
                    <a:lstStyle/>
                    <a:p>
                      <a:pPr algn="ctr">
                        <a:spcAft>
                          <a:spcPts val="0"/>
                        </a:spcAft>
                      </a:pPr>
                      <a:r>
                        <a:rPr lang="en-GB" sz="1600" dirty="0">
                          <a:effectLst/>
                        </a:rPr>
                        <a:t>Characteristics of the Crisis</a:t>
                      </a:r>
                      <a:endParaRPr lang="en-ZW" sz="1600" dirty="0">
                        <a:solidFill>
                          <a:srgbClr val="7FBD42"/>
                        </a:solidFill>
                        <a:effectLst/>
                        <a:latin typeface="TT Commons DemiBold" panose="02000506030000020004" pitchFamily="2" charset="0"/>
                        <a:ea typeface="Calibri" panose="020F0502020204030204" pitchFamily="34" charset="0"/>
                        <a:cs typeface="Calibri" panose="020F0502020204030204" pitchFamily="34" charset="0"/>
                      </a:endParaRPr>
                    </a:p>
                  </a:txBody>
                  <a:tcPr marL="21700" marR="21700" marT="0" marB="0"/>
                </a:tc>
                <a:extLst>
                  <a:ext uri="{0D108BD9-81ED-4DB2-BD59-A6C34878D82A}">
                    <a16:rowId xmlns:a16="http://schemas.microsoft.com/office/drawing/2014/main" val="38288826"/>
                  </a:ext>
                </a:extLst>
              </a:tr>
              <a:tr h="1477410">
                <a:tc>
                  <a:txBody>
                    <a:bodyPr/>
                    <a:lstStyle/>
                    <a:p>
                      <a:pPr marL="90170">
                        <a:spcAft>
                          <a:spcPts val="0"/>
                        </a:spcAft>
                      </a:pPr>
                      <a:r>
                        <a:rPr lang="en-GB" sz="1600" dirty="0">
                          <a:effectLst/>
                        </a:rPr>
                        <a:t>Economic Aspects of the Crisis</a:t>
                      </a:r>
                      <a:endParaRPr lang="en-ZW" sz="1600" dirty="0">
                        <a:solidFill>
                          <a:srgbClr val="474343"/>
                        </a:solidFill>
                        <a:effectLst/>
                        <a:latin typeface="TT Commons" panose="02000506030000020004" pitchFamily="2" charset="0"/>
                        <a:ea typeface="Calibri" panose="020F0502020204030204" pitchFamily="34" charset="0"/>
                        <a:cs typeface="Calibri" panose="020F0502020204030204" pitchFamily="34" charset="0"/>
                      </a:endParaRPr>
                    </a:p>
                  </a:txBody>
                  <a:tcPr marL="21700" marR="21700" marT="0" marB="0"/>
                </a:tc>
                <a:tc>
                  <a:txBody>
                    <a:bodyPr/>
                    <a:lstStyle/>
                    <a:p>
                      <a:pPr marL="342900" lvl="0" indent="-342900">
                        <a:spcAft>
                          <a:spcPts val="0"/>
                        </a:spcAft>
                        <a:buClr>
                          <a:srgbClr val="7FBD42"/>
                        </a:buClr>
                        <a:buSzPts val="1200"/>
                        <a:buFont typeface="Symbol" panose="05050102010706020507" pitchFamily="18" charset="2"/>
                        <a:buChar char=""/>
                      </a:pPr>
                      <a:r>
                        <a:rPr lang="en-GB" sz="1000" dirty="0">
                          <a:effectLst/>
                        </a:rPr>
                        <a:t>High Levels of Unemployment</a:t>
                      </a:r>
                      <a:endParaRPr lang="en-ZW" sz="1000" dirty="0">
                        <a:effectLst/>
                      </a:endParaRPr>
                    </a:p>
                    <a:p>
                      <a:pPr marL="342900" lvl="0" indent="-342900">
                        <a:spcAft>
                          <a:spcPts val="0"/>
                        </a:spcAft>
                        <a:buClr>
                          <a:srgbClr val="7FBD42"/>
                        </a:buClr>
                        <a:buSzPts val="1200"/>
                        <a:buFont typeface="Symbol" panose="05050102010706020507" pitchFamily="18" charset="2"/>
                        <a:buChar char=""/>
                      </a:pPr>
                      <a:r>
                        <a:rPr lang="en-GB" sz="1000" dirty="0">
                          <a:effectLst/>
                        </a:rPr>
                        <a:t>Hyperinflation</a:t>
                      </a:r>
                      <a:endParaRPr lang="en-ZW" sz="1000" dirty="0">
                        <a:effectLst/>
                      </a:endParaRPr>
                    </a:p>
                    <a:p>
                      <a:pPr marL="342900" lvl="0" indent="-342900">
                        <a:spcAft>
                          <a:spcPts val="0"/>
                        </a:spcAft>
                        <a:buClr>
                          <a:srgbClr val="7FBD42"/>
                        </a:buClr>
                        <a:buSzPts val="1200"/>
                        <a:buFont typeface="Symbol" panose="05050102010706020507" pitchFamily="18" charset="2"/>
                        <a:buChar char=""/>
                      </a:pPr>
                      <a:r>
                        <a:rPr lang="en-GB" sz="1000" dirty="0">
                          <a:effectLst/>
                        </a:rPr>
                        <a:t>International isolation (sanctions)</a:t>
                      </a:r>
                      <a:endParaRPr lang="en-ZW" sz="1000" dirty="0">
                        <a:effectLst/>
                      </a:endParaRPr>
                    </a:p>
                    <a:p>
                      <a:pPr marL="342900" lvl="0" indent="-342900">
                        <a:spcAft>
                          <a:spcPts val="0"/>
                        </a:spcAft>
                        <a:buClr>
                          <a:srgbClr val="7FBD42"/>
                        </a:buClr>
                        <a:buSzPts val="1200"/>
                        <a:buFont typeface="Symbol" panose="05050102010706020507" pitchFamily="18" charset="2"/>
                        <a:buChar char=""/>
                      </a:pPr>
                      <a:r>
                        <a:rPr lang="en-GB" sz="1000" dirty="0">
                          <a:effectLst/>
                        </a:rPr>
                        <a:t>Weak or no economic growth as measured by Gross Domestic Product (GDP)</a:t>
                      </a:r>
                      <a:endParaRPr lang="en-ZW" sz="1000" dirty="0">
                        <a:effectLst/>
                      </a:endParaRPr>
                    </a:p>
                    <a:p>
                      <a:pPr marL="342900" lvl="0" indent="-342900">
                        <a:spcAft>
                          <a:spcPts val="0"/>
                        </a:spcAft>
                        <a:buClr>
                          <a:srgbClr val="7FBD42"/>
                        </a:buClr>
                        <a:buSzPts val="1200"/>
                        <a:buFont typeface="Symbol" panose="05050102010706020507" pitchFamily="18" charset="2"/>
                        <a:buChar char=""/>
                      </a:pPr>
                      <a:r>
                        <a:rPr lang="en-GB" sz="1000" dirty="0">
                          <a:effectLst/>
                        </a:rPr>
                        <a:t>De-industrialization/Closure of Companies </a:t>
                      </a:r>
                      <a:endParaRPr lang="en-ZW" sz="1000" dirty="0">
                        <a:effectLst/>
                      </a:endParaRPr>
                    </a:p>
                    <a:p>
                      <a:pPr marL="342900" lvl="0" indent="-342900">
                        <a:spcAft>
                          <a:spcPts val="0"/>
                        </a:spcAft>
                        <a:buClr>
                          <a:srgbClr val="7FBD42"/>
                        </a:buClr>
                        <a:buSzPts val="1200"/>
                        <a:buFont typeface="Symbol" panose="05050102010706020507" pitchFamily="18" charset="2"/>
                        <a:buChar char=""/>
                      </a:pPr>
                      <a:r>
                        <a:rPr lang="en-GB" sz="1000" dirty="0">
                          <a:effectLst/>
                        </a:rPr>
                        <a:t>Poor Capacity Utilisation</a:t>
                      </a:r>
                      <a:endParaRPr lang="en-ZW" sz="1000" dirty="0">
                        <a:effectLst/>
                      </a:endParaRPr>
                    </a:p>
                    <a:p>
                      <a:pPr marL="342900" lvl="0" indent="-342900">
                        <a:spcAft>
                          <a:spcPts val="0"/>
                        </a:spcAft>
                        <a:buClr>
                          <a:srgbClr val="7FBD42"/>
                        </a:buClr>
                        <a:buSzPts val="1200"/>
                        <a:buFont typeface="Symbol" panose="05050102010706020507" pitchFamily="18" charset="2"/>
                        <a:buChar char=""/>
                      </a:pPr>
                      <a:r>
                        <a:rPr lang="en-GB" sz="1000" dirty="0">
                          <a:effectLst/>
                        </a:rPr>
                        <a:t>Collapse of infrastructure</a:t>
                      </a:r>
                      <a:endParaRPr lang="en-ZW" sz="1000" dirty="0">
                        <a:effectLst/>
                      </a:endParaRPr>
                    </a:p>
                    <a:p>
                      <a:pPr marL="342900" lvl="0" indent="-342900">
                        <a:spcAft>
                          <a:spcPts val="0"/>
                        </a:spcAft>
                        <a:buClr>
                          <a:srgbClr val="7FBD42"/>
                        </a:buClr>
                        <a:buSzPts val="1200"/>
                        <a:buFont typeface="Symbol" panose="05050102010706020507" pitchFamily="18" charset="2"/>
                        <a:buChar char=""/>
                      </a:pPr>
                      <a:r>
                        <a:rPr lang="en-GB" sz="1000" dirty="0">
                          <a:effectLst/>
                        </a:rPr>
                        <a:t>High prices of goods</a:t>
                      </a:r>
                      <a:endParaRPr lang="en-ZW" sz="1000" dirty="0">
                        <a:effectLst/>
                      </a:endParaRPr>
                    </a:p>
                    <a:p>
                      <a:pPr marL="342900" lvl="0" indent="-342900">
                        <a:spcAft>
                          <a:spcPts val="0"/>
                        </a:spcAft>
                        <a:buClr>
                          <a:srgbClr val="7FBD42"/>
                        </a:buClr>
                        <a:buSzPts val="1200"/>
                        <a:buFont typeface="Symbol" panose="05050102010706020507" pitchFamily="18" charset="2"/>
                        <a:buChar char=""/>
                      </a:pPr>
                      <a:r>
                        <a:rPr lang="en-GB" sz="1000" dirty="0">
                          <a:effectLst/>
                        </a:rPr>
                        <a:t>Cash shortages</a:t>
                      </a:r>
                      <a:endParaRPr lang="en-ZW" sz="1000" dirty="0">
                        <a:effectLst/>
                      </a:endParaRPr>
                    </a:p>
                    <a:p>
                      <a:pPr marL="342900" lvl="0" indent="-342900">
                        <a:spcAft>
                          <a:spcPts val="0"/>
                        </a:spcAft>
                        <a:buClr>
                          <a:srgbClr val="7FBD42"/>
                        </a:buClr>
                        <a:buSzPts val="1200"/>
                        <a:buFont typeface="Symbol" panose="05050102010706020507" pitchFamily="18" charset="2"/>
                        <a:buChar char=""/>
                      </a:pPr>
                      <a:r>
                        <a:rPr lang="en-GB" sz="1000" dirty="0">
                          <a:effectLst/>
                        </a:rPr>
                        <a:t>Weak demands over goods</a:t>
                      </a:r>
                      <a:endParaRPr lang="en-ZW" sz="1000" dirty="0">
                        <a:solidFill>
                          <a:srgbClr val="474343"/>
                        </a:solidFill>
                        <a:effectLst/>
                        <a:latin typeface="TT Commons" panose="02000506030000020004" pitchFamily="2" charset="0"/>
                        <a:ea typeface="Calibri" panose="020F0502020204030204" pitchFamily="34" charset="0"/>
                        <a:cs typeface="Calibri" panose="020F0502020204030204" pitchFamily="34" charset="0"/>
                      </a:endParaRPr>
                    </a:p>
                  </a:txBody>
                  <a:tcPr marL="21700" marR="21700" marT="0" marB="0"/>
                </a:tc>
                <a:extLst>
                  <a:ext uri="{0D108BD9-81ED-4DB2-BD59-A6C34878D82A}">
                    <a16:rowId xmlns:a16="http://schemas.microsoft.com/office/drawing/2014/main" val="899919361"/>
                  </a:ext>
                </a:extLst>
              </a:tr>
              <a:tr h="886446">
                <a:tc>
                  <a:txBody>
                    <a:bodyPr/>
                    <a:lstStyle/>
                    <a:p>
                      <a:pPr marL="90170">
                        <a:spcAft>
                          <a:spcPts val="0"/>
                        </a:spcAft>
                      </a:pPr>
                      <a:r>
                        <a:rPr lang="en-GB" sz="1600" dirty="0">
                          <a:effectLst/>
                        </a:rPr>
                        <a:t>Agriculture</a:t>
                      </a:r>
                      <a:endParaRPr lang="en-ZW" sz="1600" dirty="0">
                        <a:solidFill>
                          <a:srgbClr val="474343"/>
                        </a:solidFill>
                        <a:effectLst/>
                        <a:latin typeface="TT Commons" panose="02000506030000020004" pitchFamily="2" charset="0"/>
                        <a:ea typeface="Calibri" panose="020F0502020204030204" pitchFamily="34" charset="0"/>
                        <a:cs typeface="Calibri" panose="020F0502020204030204" pitchFamily="34" charset="0"/>
                      </a:endParaRPr>
                    </a:p>
                  </a:txBody>
                  <a:tcPr marL="21700" marR="21700" marT="0" marB="0"/>
                </a:tc>
                <a:tc>
                  <a:txBody>
                    <a:bodyPr/>
                    <a:lstStyle/>
                    <a:p>
                      <a:pPr marL="342900" lvl="0" indent="-342900">
                        <a:spcAft>
                          <a:spcPts val="0"/>
                        </a:spcAft>
                        <a:buClr>
                          <a:srgbClr val="7FBD42"/>
                        </a:buClr>
                        <a:buSzPts val="1200"/>
                        <a:buFont typeface="Symbol" panose="05050102010706020507" pitchFamily="18" charset="2"/>
                        <a:buChar char=""/>
                      </a:pPr>
                      <a:r>
                        <a:rPr lang="en-GB" sz="1000" dirty="0">
                          <a:effectLst/>
                        </a:rPr>
                        <a:t>Contestations over land reform and disagreements overcompensation model</a:t>
                      </a:r>
                      <a:endParaRPr lang="en-ZW" sz="1000" dirty="0">
                        <a:effectLst/>
                      </a:endParaRPr>
                    </a:p>
                    <a:p>
                      <a:pPr marL="342900" lvl="0" indent="-342900">
                        <a:spcAft>
                          <a:spcPts val="0"/>
                        </a:spcAft>
                        <a:buClr>
                          <a:srgbClr val="7FBD42"/>
                        </a:buClr>
                        <a:buSzPts val="1200"/>
                        <a:buFont typeface="Symbol" panose="05050102010706020507" pitchFamily="18" charset="2"/>
                        <a:buChar char=""/>
                      </a:pPr>
                      <a:r>
                        <a:rPr lang="en-GB" sz="1000" dirty="0">
                          <a:effectLst/>
                        </a:rPr>
                        <a:t>Land Reform induced decline/collapse of agricultural performance (2000-2008)</a:t>
                      </a:r>
                      <a:endParaRPr lang="en-ZW" sz="1000" dirty="0">
                        <a:effectLst/>
                      </a:endParaRPr>
                    </a:p>
                    <a:p>
                      <a:pPr marL="342900" lvl="0" indent="-342900">
                        <a:spcAft>
                          <a:spcPts val="0"/>
                        </a:spcAft>
                        <a:buClr>
                          <a:srgbClr val="7FBD42"/>
                        </a:buClr>
                        <a:buSzPts val="1200"/>
                        <a:buFont typeface="Symbol" panose="05050102010706020507" pitchFamily="18" charset="2"/>
                        <a:buChar char=""/>
                      </a:pPr>
                      <a:r>
                        <a:rPr lang="en-GB" sz="1000" dirty="0">
                          <a:effectLst/>
                        </a:rPr>
                        <a:t>Food crises/increase in number of food insecure households</a:t>
                      </a:r>
                      <a:endParaRPr lang="en-ZW" sz="1000" dirty="0">
                        <a:effectLst/>
                      </a:endParaRPr>
                    </a:p>
                    <a:p>
                      <a:pPr marL="342900" lvl="0" indent="-342900">
                        <a:spcAft>
                          <a:spcPts val="0"/>
                        </a:spcAft>
                        <a:buClr>
                          <a:srgbClr val="7FBD42"/>
                        </a:buClr>
                        <a:buSzPts val="1200"/>
                        <a:buFont typeface="Symbol" panose="05050102010706020507" pitchFamily="18" charset="2"/>
                        <a:buChar char=""/>
                      </a:pPr>
                      <a:r>
                        <a:rPr lang="en-GB" sz="1000" dirty="0">
                          <a:effectLst/>
                        </a:rPr>
                        <a:t>Shrinking of land under irrigation</a:t>
                      </a:r>
                      <a:endParaRPr lang="en-ZW" sz="1000" dirty="0">
                        <a:effectLst/>
                      </a:endParaRPr>
                    </a:p>
                    <a:p>
                      <a:pPr marL="342900" lvl="0" indent="-342900">
                        <a:spcAft>
                          <a:spcPts val="0"/>
                        </a:spcAft>
                        <a:buClr>
                          <a:srgbClr val="7FBD42"/>
                        </a:buClr>
                        <a:buSzPts val="1200"/>
                        <a:buFont typeface="Symbol" panose="05050102010706020507" pitchFamily="18" charset="2"/>
                        <a:buChar char=""/>
                      </a:pPr>
                      <a:r>
                        <a:rPr lang="en-GB" sz="1000" dirty="0">
                          <a:effectLst/>
                        </a:rPr>
                        <a:t>Shortage of productive inputs</a:t>
                      </a:r>
                      <a:endParaRPr lang="en-ZW" sz="1000" dirty="0">
                        <a:effectLst/>
                      </a:endParaRPr>
                    </a:p>
                    <a:p>
                      <a:pPr marL="342900" lvl="0" indent="-342900">
                        <a:spcAft>
                          <a:spcPts val="0"/>
                        </a:spcAft>
                        <a:buClr>
                          <a:srgbClr val="7FBD42"/>
                        </a:buClr>
                        <a:buSzPts val="1200"/>
                        <a:buFont typeface="Symbol" panose="05050102010706020507" pitchFamily="18" charset="2"/>
                        <a:buChar char=""/>
                      </a:pPr>
                      <a:r>
                        <a:rPr lang="en-GB" sz="1000" dirty="0">
                          <a:effectLst/>
                        </a:rPr>
                        <a:t>Climate change induced challenges</a:t>
                      </a:r>
                      <a:endParaRPr lang="en-ZW" sz="1000" dirty="0">
                        <a:solidFill>
                          <a:srgbClr val="474343"/>
                        </a:solidFill>
                        <a:effectLst/>
                        <a:latin typeface="TT Commons" panose="02000506030000020004" pitchFamily="2" charset="0"/>
                        <a:ea typeface="Calibri" panose="020F0502020204030204" pitchFamily="34" charset="0"/>
                        <a:cs typeface="Calibri" panose="020F0502020204030204" pitchFamily="34" charset="0"/>
                      </a:endParaRPr>
                    </a:p>
                  </a:txBody>
                  <a:tcPr marL="21700" marR="21700" marT="0" marB="0"/>
                </a:tc>
                <a:extLst>
                  <a:ext uri="{0D108BD9-81ED-4DB2-BD59-A6C34878D82A}">
                    <a16:rowId xmlns:a16="http://schemas.microsoft.com/office/drawing/2014/main" val="3243398150"/>
                  </a:ext>
                </a:extLst>
              </a:tr>
              <a:tr h="590964">
                <a:tc>
                  <a:txBody>
                    <a:bodyPr/>
                    <a:lstStyle/>
                    <a:p>
                      <a:pPr marL="90170">
                        <a:spcAft>
                          <a:spcPts val="0"/>
                        </a:spcAft>
                      </a:pPr>
                      <a:r>
                        <a:rPr lang="en-GB" sz="1600" dirty="0">
                          <a:effectLst/>
                        </a:rPr>
                        <a:t>Social: Health</a:t>
                      </a:r>
                      <a:endParaRPr lang="en-ZW" sz="1600" dirty="0">
                        <a:solidFill>
                          <a:srgbClr val="474343"/>
                        </a:solidFill>
                        <a:effectLst/>
                        <a:latin typeface="TT Commons" panose="02000506030000020004" pitchFamily="2" charset="0"/>
                        <a:ea typeface="Calibri" panose="020F0502020204030204" pitchFamily="34" charset="0"/>
                        <a:cs typeface="Calibri" panose="020F0502020204030204" pitchFamily="34" charset="0"/>
                      </a:endParaRPr>
                    </a:p>
                  </a:txBody>
                  <a:tcPr marL="21700" marR="21700" marT="0" marB="0"/>
                </a:tc>
                <a:tc>
                  <a:txBody>
                    <a:bodyPr/>
                    <a:lstStyle/>
                    <a:p>
                      <a:pPr marL="342900" lvl="0" indent="-342900">
                        <a:spcAft>
                          <a:spcPts val="0"/>
                        </a:spcAft>
                        <a:buClr>
                          <a:srgbClr val="7FBD42"/>
                        </a:buClr>
                        <a:buSzPts val="1200"/>
                        <a:buFont typeface="Symbol" panose="05050102010706020507" pitchFamily="18" charset="2"/>
                        <a:buChar char=""/>
                      </a:pPr>
                      <a:r>
                        <a:rPr lang="en-GB" sz="1000" dirty="0">
                          <a:effectLst/>
                        </a:rPr>
                        <a:t>Shortage or unavailability of essential drugs</a:t>
                      </a:r>
                      <a:endParaRPr lang="en-ZW" sz="1000" dirty="0">
                        <a:effectLst/>
                      </a:endParaRPr>
                    </a:p>
                    <a:p>
                      <a:pPr marL="342900" lvl="0" indent="-342900">
                        <a:spcAft>
                          <a:spcPts val="0"/>
                        </a:spcAft>
                        <a:buClr>
                          <a:srgbClr val="7FBD42"/>
                        </a:buClr>
                        <a:buSzPts val="1200"/>
                        <a:buFont typeface="Symbol" panose="05050102010706020507" pitchFamily="18" charset="2"/>
                        <a:buChar char=""/>
                      </a:pPr>
                      <a:r>
                        <a:rPr lang="en-GB" sz="1000" dirty="0">
                          <a:effectLst/>
                        </a:rPr>
                        <a:t>Shortage of machinery to carry out basic procedures</a:t>
                      </a:r>
                      <a:endParaRPr lang="en-ZW" sz="1000" dirty="0">
                        <a:effectLst/>
                      </a:endParaRPr>
                    </a:p>
                    <a:p>
                      <a:pPr marL="342900" lvl="0" indent="-342900">
                        <a:spcAft>
                          <a:spcPts val="0"/>
                        </a:spcAft>
                        <a:buClr>
                          <a:srgbClr val="7FBD42"/>
                        </a:buClr>
                        <a:buSzPts val="1200"/>
                        <a:buFont typeface="Symbol" panose="05050102010706020507" pitchFamily="18" charset="2"/>
                        <a:buChar char=""/>
                      </a:pPr>
                      <a:r>
                        <a:rPr lang="en-GB" sz="1000" dirty="0">
                          <a:effectLst/>
                        </a:rPr>
                        <a:t>Skills Migration (All health care personnel)</a:t>
                      </a:r>
                      <a:endParaRPr lang="en-ZW" sz="1000" dirty="0">
                        <a:effectLst/>
                      </a:endParaRPr>
                    </a:p>
                    <a:p>
                      <a:pPr marL="342900" lvl="0" indent="-342900">
                        <a:spcAft>
                          <a:spcPts val="0"/>
                        </a:spcAft>
                        <a:buClr>
                          <a:srgbClr val="7FBD42"/>
                        </a:buClr>
                        <a:buSzPts val="1200"/>
                        <a:buFont typeface="Symbol" panose="05050102010706020507" pitchFamily="18" charset="2"/>
                        <a:buChar char=""/>
                      </a:pPr>
                      <a:r>
                        <a:rPr lang="en-GB" sz="1000" dirty="0">
                          <a:effectLst/>
                        </a:rPr>
                        <a:t>Poor remuneration for Doctor and Nurses</a:t>
                      </a:r>
                      <a:endParaRPr lang="en-ZW" sz="1000" dirty="0">
                        <a:solidFill>
                          <a:srgbClr val="474343"/>
                        </a:solidFill>
                        <a:effectLst/>
                        <a:latin typeface="TT Commons" panose="02000506030000020004" pitchFamily="2" charset="0"/>
                        <a:ea typeface="Calibri" panose="020F0502020204030204" pitchFamily="34" charset="0"/>
                        <a:cs typeface="Calibri" panose="020F0502020204030204" pitchFamily="34" charset="0"/>
                      </a:endParaRPr>
                    </a:p>
                  </a:txBody>
                  <a:tcPr marL="21700" marR="21700" marT="0" marB="0"/>
                </a:tc>
                <a:extLst>
                  <a:ext uri="{0D108BD9-81ED-4DB2-BD59-A6C34878D82A}">
                    <a16:rowId xmlns:a16="http://schemas.microsoft.com/office/drawing/2014/main" val="3891092740"/>
                  </a:ext>
                </a:extLst>
              </a:tr>
              <a:tr h="886446">
                <a:tc>
                  <a:txBody>
                    <a:bodyPr/>
                    <a:lstStyle/>
                    <a:p>
                      <a:pPr marL="90170">
                        <a:spcAft>
                          <a:spcPts val="0"/>
                        </a:spcAft>
                      </a:pPr>
                      <a:r>
                        <a:rPr lang="en-GB" sz="1600" dirty="0">
                          <a:effectLst/>
                        </a:rPr>
                        <a:t>Social: Education</a:t>
                      </a:r>
                      <a:endParaRPr lang="en-ZW" sz="1600" dirty="0">
                        <a:solidFill>
                          <a:srgbClr val="474343"/>
                        </a:solidFill>
                        <a:effectLst/>
                        <a:latin typeface="TT Commons" panose="02000506030000020004" pitchFamily="2" charset="0"/>
                        <a:ea typeface="Calibri" panose="020F0502020204030204" pitchFamily="34" charset="0"/>
                        <a:cs typeface="Calibri" panose="020F0502020204030204" pitchFamily="34" charset="0"/>
                      </a:endParaRPr>
                    </a:p>
                  </a:txBody>
                  <a:tcPr marL="21700" marR="21700" marT="0" marB="0"/>
                </a:tc>
                <a:tc>
                  <a:txBody>
                    <a:bodyPr/>
                    <a:lstStyle/>
                    <a:p>
                      <a:pPr marL="342900" lvl="0" indent="-342900">
                        <a:spcAft>
                          <a:spcPts val="0"/>
                        </a:spcAft>
                        <a:buClr>
                          <a:srgbClr val="7FBD42"/>
                        </a:buClr>
                        <a:buSzPts val="1200"/>
                        <a:buFont typeface="Symbol" panose="05050102010706020507" pitchFamily="18" charset="2"/>
                        <a:buChar char=""/>
                      </a:pPr>
                      <a:r>
                        <a:rPr lang="en-GB" sz="1000" dirty="0">
                          <a:effectLst/>
                        </a:rPr>
                        <a:t>Growth in population not matched by increase in education infrastructure</a:t>
                      </a:r>
                      <a:endParaRPr lang="en-ZW" sz="1000" dirty="0">
                        <a:effectLst/>
                      </a:endParaRPr>
                    </a:p>
                    <a:p>
                      <a:pPr marL="342900" lvl="0" indent="-342900">
                        <a:spcAft>
                          <a:spcPts val="0"/>
                        </a:spcAft>
                        <a:buClr>
                          <a:srgbClr val="7FBD42"/>
                        </a:buClr>
                        <a:buSzPts val="1200"/>
                        <a:buFont typeface="Symbol" panose="05050102010706020507" pitchFamily="18" charset="2"/>
                        <a:buChar char=""/>
                      </a:pPr>
                      <a:r>
                        <a:rPr lang="en-GB" sz="1000" dirty="0">
                          <a:effectLst/>
                        </a:rPr>
                        <a:t>High levels of teacher absenteeism</a:t>
                      </a:r>
                      <a:endParaRPr lang="en-ZW" sz="1000" dirty="0">
                        <a:effectLst/>
                      </a:endParaRPr>
                    </a:p>
                    <a:p>
                      <a:pPr marL="342900" lvl="0" indent="-342900">
                        <a:spcAft>
                          <a:spcPts val="0"/>
                        </a:spcAft>
                        <a:buClr>
                          <a:srgbClr val="7FBD42"/>
                        </a:buClr>
                        <a:buSzPts val="1200"/>
                        <a:buFont typeface="Symbol" panose="05050102010706020507" pitchFamily="18" charset="2"/>
                        <a:buChar char=""/>
                      </a:pPr>
                      <a:r>
                        <a:rPr lang="en-GB" sz="1000" dirty="0">
                          <a:effectLst/>
                        </a:rPr>
                        <a:t>Skills migration of highly qualified professionals</a:t>
                      </a:r>
                      <a:endParaRPr lang="en-ZW" sz="1000" dirty="0">
                        <a:effectLst/>
                      </a:endParaRPr>
                    </a:p>
                    <a:p>
                      <a:pPr marL="342900" lvl="0" indent="-342900">
                        <a:spcAft>
                          <a:spcPts val="0"/>
                        </a:spcAft>
                        <a:buClr>
                          <a:srgbClr val="7FBD42"/>
                        </a:buClr>
                        <a:buSzPts val="1200"/>
                        <a:buFont typeface="Symbol" panose="05050102010706020507" pitchFamily="18" charset="2"/>
                        <a:buChar char=""/>
                      </a:pPr>
                      <a:r>
                        <a:rPr lang="en-GB" sz="1000" dirty="0">
                          <a:effectLst/>
                        </a:rPr>
                        <a:t>Poor remuneration of teachers</a:t>
                      </a:r>
                      <a:endParaRPr lang="en-ZW" sz="1000" dirty="0">
                        <a:effectLst/>
                      </a:endParaRPr>
                    </a:p>
                    <a:p>
                      <a:pPr marL="342900" lvl="0" indent="-342900">
                        <a:spcAft>
                          <a:spcPts val="0"/>
                        </a:spcAft>
                        <a:buClr>
                          <a:srgbClr val="7FBD42"/>
                        </a:buClr>
                        <a:buSzPts val="1200"/>
                        <a:buFont typeface="Symbol" panose="05050102010706020507" pitchFamily="18" charset="2"/>
                        <a:buChar char=""/>
                      </a:pPr>
                      <a:r>
                        <a:rPr lang="en-GB" sz="1000" dirty="0">
                          <a:effectLst/>
                        </a:rPr>
                        <a:t>Shortage of textbooks</a:t>
                      </a:r>
                      <a:endParaRPr lang="en-ZW" sz="1000" dirty="0">
                        <a:effectLst/>
                      </a:endParaRPr>
                    </a:p>
                    <a:p>
                      <a:pPr marL="342900" lvl="0" indent="-342900">
                        <a:spcAft>
                          <a:spcPts val="0"/>
                        </a:spcAft>
                        <a:buClr>
                          <a:srgbClr val="7FBD42"/>
                        </a:buClr>
                        <a:buSzPts val="1200"/>
                        <a:buFont typeface="Symbol" panose="05050102010706020507" pitchFamily="18" charset="2"/>
                        <a:buChar char=""/>
                      </a:pPr>
                      <a:r>
                        <a:rPr lang="en-GB" sz="1000" dirty="0">
                          <a:effectLst/>
                        </a:rPr>
                        <a:t>Increasing numbers of school dropouts</a:t>
                      </a:r>
                      <a:endParaRPr lang="en-ZW" sz="1000" dirty="0">
                        <a:solidFill>
                          <a:srgbClr val="474343"/>
                        </a:solidFill>
                        <a:effectLst/>
                        <a:latin typeface="TT Commons" panose="02000506030000020004" pitchFamily="2" charset="0"/>
                        <a:ea typeface="Calibri" panose="020F0502020204030204" pitchFamily="34" charset="0"/>
                        <a:cs typeface="Calibri" panose="020F0502020204030204" pitchFamily="34" charset="0"/>
                      </a:endParaRPr>
                    </a:p>
                  </a:txBody>
                  <a:tcPr marL="21700" marR="21700" marT="0" marB="0"/>
                </a:tc>
                <a:extLst>
                  <a:ext uri="{0D108BD9-81ED-4DB2-BD59-A6C34878D82A}">
                    <a16:rowId xmlns:a16="http://schemas.microsoft.com/office/drawing/2014/main" val="1011484323"/>
                  </a:ext>
                </a:extLst>
              </a:tr>
              <a:tr h="738705">
                <a:tc>
                  <a:txBody>
                    <a:bodyPr/>
                    <a:lstStyle/>
                    <a:p>
                      <a:pPr marL="90170">
                        <a:spcAft>
                          <a:spcPts val="0"/>
                        </a:spcAft>
                      </a:pPr>
                      <a:r>
                        <a:rPr lang="en-GB" sz="1600" dirty="0">
                          <a:effectLst/>
                        </a:rPr>
                        <a:t>Social: Housing</a:t>
                      </a:r>
                      <a:endParaRPr lang="en-ZW" sz="1600" dirty="0">
                        <a:solidFill>
                          <a:srgbClr val="474343"/>
                        </a:solidFill>
                        <a:effectLst/>
                        <a:latin typeface="TT Commons" panose="02000506030000020004" pitchFamily="2" charset="0"/>
                        <a:ea typeface="Calibri" panose="020F0502020204030204" pitchFamily="34" charset="0"/>
                        <a:cs typeface="Calibri" panose="020F0502020204030204" pitchFamily="34" charset="0"/>
                      </a:endParaRPr>
                    </a:p>
                  </a:txBody>
                  <a:tcPr marL="21700" marR="21700" marT="0" marB="0"/>
                </a:tc>
                <a:tc>
                  <a:txBody>
                    <a:bodyPr/>
                    <a:lstStyle/>
                    <a:p>
                      <a:pPr marL="342900" lvl="0" indent="-342900">
                        <a:spcAft>
                          <a:spcPts val="0"/>
                        </a:spcAft>
                        <a:buClr>
                          <a:srgbClr val="7FBD42"/>
                        </a:buClr>
                        <a:buSzPts val="1200"/>
                        <a:buFont typeface="Symbol" panose="05050102010706020507" pitchFamily="18" charset="2"/>
                        <a:buChar char=""/>
                      </a:pPr>
                      <a:r>
                        <a:rPr lang="en-GB" sz="1000" dirty="0">
                          <a:effectLst/>
                        </a:rPr>
                        <a:t>Weak or no supply of low-priced housing stock</a:t>
                      </a:r>
                      <a:endParaRPr lang="en-ZW" sz="1000" dirty="0">
                        <a:effectLst/>
                      </a:endParaRPr>
                    </a:p>
                    <a:p>
                      <a:pPr marL="342900" lvl="0" indent="-342900">
                        <a:spcAft>
                          <a:spcPts val="0"/>
                        </a:spcAft>
                        <a:buClr>
                          <a:srgbClr val="7FBD42"/>
                        </a:buClr>
                        <a:buSzPts val="1200"/>
                        <a:buFont typeface="Symbol" panose="05050102010706020507" pitchFamily="18" charset="2"/>
                        <a:buChar char=""/>
                      </a:pPr>
                      <a:r>
                        <a:rPr lang="en-GB" sz="1000" dirty="0">
                          <a:effectLst/>
                        </a:rPr>
                        <a:t>Increasing number of families on housing waiting lists</a:t>
                      </a:r>
                      <a:endParaRPr lang="en-ZW" sz="1000" dirty="0">
                        <a:effectLst/>
                      </a:endParaRPr>
                    </a:p>
                    <a:p>
                      <a:pPr marL="342900" lvl="0" indent="-342900">
                        <a:spcAft>
                          <a:spcPts val="0"/>
                        </a:spcAft>
                        <a:buClr>
                          <a:srgbClr val="7FBD42"/>
                        </a:buClr>
                        <a:buSzPts val="1200"/>
                        <a:buFont typeface="Symbol" panose="05050102010706020507" pitchFamily="18" charset="2"/>
                        <a:buChar char=""/>
                      </a:pPr>
                      <a:r>
                        <a:rPr lang="en-GB" sz="1000" dirty="0">
                          <a:effectLst/>
                        </a:rPr>
                        <a:t>Weak financing mechanisms to support supply of housing especially for Bottom of Pyramid (BOP) based households</a:t>
                      </a:r>
                      <a:endParaRPr lang="en-ZW" sz="1000" dirty="0">
                        <a:effectLst/>
                      </a:endParaRPr>
                    </a:p>
                    <a:p>
                      <a:pPr marL="342900" lvl="0" indent="-342900">
                        <a:spcAft>
                          <a:spcPts val="0"/>
                        </a:spcAft>
                        <a:buClr>
                          <a:srgbClr val="7FBD42"/>
                        </a:buClr>
                        <a:buSzPts val="1200"/>
                        <a:buFont typeface="Symbol" panose="05050102010706020507" pitchFamily="18" charset="2"/>
                        <a:buChar char=""/>
                      </a:pPr>
                      <a:r>
                        <a:rPr lang="en-GB" sz="1000" dirty="0">
                          <a:effectLst/>
                        </a:rPr>
                        <a:t>Increasing prices of stands</a:t>
                      </a:r>
                      <a:endParaRPr lang="en-ZW" sz="1000" dirty="0">
                        <a:effectLst/>
                      </a:endParaRPr>
                    </a:p>
                    <a:p>
                      <a:pPr marL="342900" lvl="0" indent="-342900">
                        <a:spcAft>
                          <a:spcPts val="0"/>
                        </a:spcAft>
                        <a:buClr>
                          <a:srgbClr val="7FBD42"/>
                        </a:buClr>
                        <a:buSzPts val="1200"/>
                        <a:buFont typeface="Symbol" panose="05050102010706020507" pitchFamily="18" charset="2"/>
                        <a:buChar char=""/>
                      </a:pPr>
                      <a:r>
                        <a:rPr lang="en-GB" sz="1000" dirty="0">
                          <a:effectLst/>
                        </a:rPr>
                        <a:t>Increasing number of people living in informal settlements</a:t>
                      </a:r>
                      <a:endParaRPr lang="en-ZW" sz="1000" dirty="0">
                        <a:solidFill>
                          <a:srgbClr val="474343"/>
                        </a:solidFill>
                        <a:effectLst/>
                        <a:latin typeface="TT Commons" panose="02000506030000020004" pitchFamily="2" charset="0"/>
                        <a:ea typeface="Calibri" panose="020F0502020204030204" pitchFamily="34" charset="0"/>
                        <a:cs typeface="Calibri" panose="020F0502020204030204" pitchFamily="34" charset="0"/>
                      </a:endParaRPr>
                    </a:p>
                  </a:txBody>
                  <a:tcPr marL="21700" marR="21700" marT="0" marB="0"/>
                </a:tc>
                <a:extLst>
                  <a:ext uri="{0D108BD9-81ED-4DB2-BD59-A6C34878D82A}">
                    <a16:rowId xmlns:a16="http://schemas.microsoft.com/office/drawing/2014/main" val="808303678"/>
                  </a:ext>
                </a:extLst>
              </a:tr>
              <a:tr h="1034187">
                <a:tc>
                  <a:txBody>
                    <a:bodyPr/>
                    <a:lstStyle/>
                    <a:p>
                      <a:pPr marL="90170">
                        <a:spcAft>
                          <a:spcPts val="0"/>
                        </a:spcAft>
                      </a:pPr>
                      <a:r>
                        <a:rPr lang="en-GB" sz="1600" dirty="0">
                          <a:effectLst/>
                        </a:rPr>
                        <a:t>Political and Governance</a:t>
                      </a:r>
                      <a:endParaRPr lang="en-ZW" sz="1600" dirty="0">
                        <a:solidFill>
                          <a:srgbClr val="474343"/>
                        </a:solidFill>
                        <a:effectLst/>
                        <a:latin typeface="TT Commons" panose="02000506030000020004" pitchFamily="2" charset="0"/>
                        <a:ea typeface="Calibri" panose="020F0502020204030204" pitchFamily="34" charset="0"/>
                        <a:cs typeface="Calibri" panose="020F0502020204030204" pitchFamily="34" charset="0"/>
                      </a:endParaRPr>
                    </a:p>
                  </a:txBody>
                  <a:tcPr marL="21700" marR="21700" marT="0" marB="0"/>
                </a:tc>
                <a:tc>
                  <a:txBody>
                    <a:bodyPr/>
                    <a:lstStyle/>
                    <a:p>
                      <a:pPr marL="342900" lvl="0" indent="-342900">
                        <a:spcAft>
                          <a:spcPts val="0"/>
                        </a:spcAft>
                        <a:buClr>
                          <a:srgbClr val="7FBD42"/>
                        </a:buClr>
                        <a:buSzPts val="1200"/>
                        <a:buFont typeface="Symbol" panose="05050102010706020507" pitchFamily="18" charset="2"/>
                        <a:buChar char=""/>
                      </a:pPr>
                      <a:r>
                        <a:rPr lang="en-GB" sz="1000" dirty="0">
                          <a:effectLst/>
                        </a:rPr>
                        <a:t>Polarization</a:t>
                      </a:r>
                      <a:endParaRPr lang="en-ZW" sz="1000" dirty="0">
                        <a:effectLst/>
                      </a:endParaRPr>
                    </a:p>
                    <a:p>
                      <a:pPr marL="342900" lvl="0" indent="-342900">
                        <a:spcAft>
                          <a:spcPts val="0"/>
                        </a:spcAft>
                        <a:buClr>
                          <a:srgbClr val="7FBD42"/>
                        </a:buClr>
                        <a:buSzPts val="1200"/>
                        <a:buFont typeface="Symbol" panose="05050102010706020507" pitchFamily="18" charset="2"/>
                        <a:buChar char=""/>
                      </a:pPr>
                      <a:r>
                        <a:rPr lang="en-GB" sz="1000" dirty="0">
                          <a:effectLst/>
                        </a:rPr>
                        <a:t>High levels of intolerance towards dissenting views</a:t>
                      </a:r>
                      <a:endParaRPr lang="en-ZW" sz="1000" dirty="0">
                        <a:effectLst/>
                      </a:endParaRPr>
                    </a:p>
                    <a:p>
                      <a:pPr marL="342900" lvl="0" indent="-342900">
                        <a:spcAft>
                          <a:spcPts val="0"/>
                        </a:spcAft>
                        <a:buClr>
                          <a:srgbClr val="7FBD42"/>
                        </a:buClr>
                        <a:buSzPts val="1200"/>
                        <a:buFont typeface="Symbol" panose="05050102010706020507" pitchFamily="18" charset="2"/>
                        <a:buChar char=""/>
                      </a:pPr>
                      <a:r>
                        <a:rPr lang="en-GB" sz="1000" dirty="0">
                          <a:effectLst/>
                        </a:rPr>
                        <a:t>Weak or no respect for the rule of law</a:t>
                      </a:r>
                      <a:endParaRPr lang="en-ZW" sz="1000" dirty="0">
                        <a:effectLst/>
                      </a:endParaRPr>
                    </a:p>
                    <a:p>
                      <a:pPr marL="342900" lvl="0" indent="-342900">
                        <a:spcAft>
                          <a:spcPts val="0"/>
                        </a:spcAft>
                        <a:buClr>
                          <a:srgbClr val="7FBD42"/>
                        </a:buClr>
                        <a:buSzPts val="1200"/>
                        <a:buFont typeface="Symbol" panose="05050102010706020507" pitchFamily="18" charset="2"/>
                        <a:buChar char=""/>
                      </a:pPr>
                      <a:r>
                        <a:rPr lang="en-GB" sz="1000" dirty="0">
                          <a:effectLst/>
                        </a:rPr>
                        <a:t>Failure to manage succession within political parties</a:t>
                      </a:r>
                      <a:endParaRPr lang="en-ZW" sz="1000" dirty="0">
                        <a:effectLst/>
                      </a:endParaRPr>
                    </a:p>
                    <a:p>
                      <a:pPr marL="342900" lvl="0" indent="-342900">
                        <a:spcAft>
                          <a:spcPts val="0"/>
                        </a:spcAft>
                        <a:buClr>
                          <a:srgbClr val="7FBD42"/>
                        </a:buClr>
                        <a:buSzPts val="1200"/>
                        <a:buFont typeface="Symbol" panose="05050102010706020507" pitchFamily="18" charset="2"/>
                        <a:buChar char=""/>
                      </a:pPr>
                      <a:r>
                        <a:rPr lang="en-GB" sz="1000" dirty="0">
                          <a:effectLst/>
                        </a:rPr>
                        <a:t>Abuse of electoral processes</a:t>
                      </a:r>
                      <a:endParaRPr lang="en-ZW" sz="1000" dirty="0">
                        <a:effectLst/>
                      </a:endParaRPr>
                    </a:p>
                    <a:p>
                      <a:pPr marL="342900" lvl="0" indent="-342900">
                        <a:spcAft>
                          <a:spcPts val="0"/>
                        </a:spcAft>
                        <a:buClr>
                          <a:srgbClr val="7FBD42"/>
                        </a:buClr>
                        <a:buSzPts val="1200"/>
                        <a:buFont typeface="Symbol" panose="05050102010706020507" pitchFamily="18" charset="2"/>
                        <a:buChar char=""/>
                      </a:pPr>
                      <a:r>
                        <a:rPr lang="en-GB" sz="1000" dirty="0">
                          <a:effectLst/>
                        </a:rPr>
                        <a:t>Election based/related violence</a:t>
                      </a:r>
                      <a:endParaRPr lang="en-ZW" sz="1000" dirty="0">
                        <a:effectLst/>
                      </a:endParaRPr>
                    </a:p>
                    <a:p>
                      <a:pPr marL="342900" lvl="0" indent="-342900">
                        <a:spcAft>
                          <a:spcPts val="0"/>
                        </a:spcAft>
                        <a:buClr>
                          <a:srgbClr val="7FBD42"/>
                        </a:buClr>
                        <a:buSzPts val="1200"/>
                        <a:buFont typeface="Symbol" panose="05050102010706020507" pitchFamily="18" charset="2"/>
                        <a:buChar char=""/>
                      </a:pPr>
                      <a:r>
                        <a:rPr lang="en-GB" sz="1000" dirty="0">
                          <a:effectLst/>
                        </a:rPr>
                        <a:t>Increase in the number of citizen-based protests on government actions</a:t>
                      </a:r>
                      <a:endParaRPr lang="en-ZW" sz="1000" dirty="0">
                        <a:solidFill>
                          <a:srgbClr val="474343"/>
                        </a:solidFill>
                        <a:effectLst/>
                        <a:latin typeface="TT Commons" panose="02000506030000020004" pitchFamily="2" charset="0"/>
                        <a:ea typeface="Calibri" panose="020F0502020204030204" pitchFamily="34" charset="0"/>
                        <a:cs typeface="Calibri" panose="020F0502020204030204" pitchFamily="34" charset="0"/>
                      </a:endParaRPr>
                    </a:p>
                  </a:txBody>
                  <a:tcPr marL="21700" marR="21700" marT="0" marB="0"/>
                </a:tc>
                <a:extLst>
                  <a:ext uri="{0D108BD9-81ED-4DB2-BD59-A6C34878D82A}">
                    <a16:rowId xmlns:a16="http://schemas.microsoft.com/office/drawing/2014/main" val="451219277"/>
                  </a:ext>
                </a:extLst>
              </a:tr>
            </a:tbl>
          </a:graphicData>
        </a:graphic>
      </p:graphicFrame>
      <p:sp>
        <p:nvSpPr>
          <p:cNvPr id="10" name="Rectangle 1">
            <a:extLst>
              <a:ext uri="{FF2B5EF4-FFF2-40B4-BE49-F238E27FC236}">
                <a16:creationId xmlns:a16="http://schemas.microsoft.com/office/drawing/2014/main" id="{F4E97704-6EE5-4BDF-9E93-CCD8E27F7D07}"/>
              </a:ext>
            </a:extLst>
          </p:cNvPr>
          <p:cNvSpPr>
            <a:spLocks noChangeArrowheads="1"/>
          </p:cNvSpPr>
          <p:nvPr/>
        </p:nvSpPr>
        <p:spPr bwMode="auto">
          <a:xfrm>
            <a:off x="-13445097" y="275452"/>
            <a:ext cx="3992678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7FBD42"/>
                </a:solidFill>
                <a:effectLst/>
                <a:latin typeface="TT Commons DemiBold" panose="02000506030000020004" pitchFamily="2" charset="0"/>
                <a:ea typeface="Calibri" panose="020F0502020204030204" pitchFamily="34" charset="0"/>
                <a:cs typeface="Calibri" panose="020F0502020204030204" pitchFamily="34" charset="0"/>
              </a:rPr>
              <a:t>T</a:t>
            </a:r>
            <a:r>
              <a:rPr kumimoji="0" lang="en-GB" altLang="en-US" sz="1200" b="0" i="0" u="none" strike="noStrike" cap="none" normalizeH="0" baseline="0" bmk="">
                <a:ln>
                  <a:noFill/>
                </a:ln>
                <a:solidFill>
                  <a:srgbClr val="7FBD42"/>
                </a:solidFill>
                <a:effectLst/>
                <a:latin typeface="TT Commons DemiBold" panose="02000506030000020004" pitchFamily="2" charset="0"/>
                <a:ea typeface="Calibri" panose="020F0502020204030204" pitchFamily="34" charset="0"/>
                <a:cs typeface="Calibri" panose="020F0502020204030204" pitchFamily="34" charset="0"/>
              </a:rPr>
              <a:t>able </a:t>
            </a:r>
            <a:r>
              <a:rPr kumimoji="0" lang="en-GB" altLang="en-US" sz="1200" b="0" i="0" u="none" strike="noStrike" cap="none" normalizeH="0" baseline="0" bmk="_Hlk31208505">
                <a:ln>
                  <a:noFill/>
                </a:ln>
                <a:solidFill>
                  <a:srgbClr val="7FBD42"/>
                </a:solidFill>
                <a:effectLst/>
                <a:latin typeface="TT Commons DemiBold" panose="02000506030000020004" pitchFamily="2" charset="0"/>
                <a:ea typeface="Calibri" panose="020F0502020204030204" pitchFamily="34" charset="0"/>
                <a:cs typeface="Calibri" panose="020F0502020204030204" pitchFamily="34" charset="0"/>
              </a:rPr>
              <a:t>1: Summary of Zimbabwean Crisis</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4" name="Arrow: Right 3">
            <a:extLst>
              <a:ext uri="{FF2B5EF4-FFF2-40B4-BE49-F238E27FC236}">
                <a16:creationId xmlns:a16="http://schemas.microsoft.com/office/drawing/2014/main" id="{8A8AA85D-2659-4A41-9233-5268698717A7}"/>
              </a:ext>
            </a:extLst>
          </p:cNvPr>
          <p:cNvSpPr/>
          <p:nvPr/>
        </p:nvSpPr>
        <p:spPr>
          <a:xfrm>
            <a:off x="1617248" y="5903843"/>
            <a:ext cx="685800" cy="175889"/>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ZW"/>
          </a:p>
        </p:txBody>
      </p:sp>
      <p:sp>
        <p:nvSpPr>
          <p:cNvPr id="5" name="Rectangle 4">
            <a:extLst>
              <a:ext uri="{FF2B5EF4-FFF2-40B4-BE49-F238E27FC236}">
                <a16:creationId xmlns:a16="http://schemas.microsoft.com/office/drawing/2014/main" id="{D1CA1E30-F528-4623-912D-BA4221678013}"/>
              </a:ext>
            </a:extLst>
          </p:cNvPr>
          <p:cNvSpPr/>
          <p:nvPr/>
        </p:nvSpPr>
        <p:spPr>
          <a:xfrm>
            <a:off x="749766" y="5807121"/>
            <a:ext cx="867482" cy="369332"/>
          </a:xfrm>
          <a:prstGeom prst="rect">
            <a:avLst/>
          </a:prstGeom>
        </p:spPr>
        <p:txBody>
          <a:bodyPr wrap="none">
            <a:spAutoFit/>
          </a:bodyPr>
          <a:lstStyle/>
          <a:p>
            <a:r>
              <a:rPr lang="en-GB" dirty="0">
                <a:solidFill>
                  <a:srgbClr val="7FBC42"/>
                </a:solidFill>
                <a:latin typeface="Times New Roman" panose="02020603050405020304" pitchFamily="18" charset="0"/>
                <a:cs typeface="Times New Roman" panose="02020603050405020304" pitchFamily="18" charset="0"/>
              </a:rPr>
              <a:t>Table 1</a:t>
            </a:r>
            <a:endParaRPr lang="en-ZW" dirty="0"/>
          </a:p>
        </p:txBody>
      </p:sp>
    </p:spTree>
    <p:extLst>
      <p:ext uri="{BB962C8B-B14F-4D97-AF65-F5344CB8AC3E}">
        <p14:creationId xmlns:p14="http://schemas.microsoft.com/office/powerpoint/2010/main" val="85918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10A31-742D-4998-ADAB-8DCFF6E4757A}"/>
              </a:ext>
            </a:extLst>
          </p:cNvPr>
          <p:cNvSpPr>
            <a:spLocks noGrp="1"/>
          </p:cNvSpPr>
          <p:nvPr>
            <p:ph type="title"/>
          </p:nvPr>
        </p:nvSpPr>
        <p:spPr>
          <a:xfrm>
            <a:off x="733425" y="365125"/>
            <a:ext cx="10515600" cy="1325563"/>
          </a:xfrm>
        </p:spPr>
        <p:txBody>
          <a:bodyPr>
            <a:normAutofit/>
          </a:bodyPr>
          <a:lstStyle/>
          <a:p>
            <a:r>
              <a:rPr lang="en-GB" b="1" dirty="0">
                <a:latin typeface="Times New Roman" panose="02020603050405020304" pitchFamily="18" charset="0"/>
                <a:cs typeface="Times New Roman" panose="02020603050405020304" pitchFamily="18" charset="0"/>
              </a:rPr>
              <a:t>Definition</a:t>
            </a:r>
            <a:endParaRPr lang="en-ZW" dirty="0"/>
          </a:p>
        </p:txBody>
      </p:sp>
      <p:sp>
        <p:nvSpPr>
          <p:cNvPr id="3" name="Content Placeholder 2">
            <a:extLst>
              <a:ext uri="{FF2B5EF4-FFF2-40B4-BE49-F238E27FC236}">
                <a16:creationId xmlns:a16="http://schemas.microsoft.com/office/drawing/2014/main" id="{DB4A2088-BD2B-42E9-93D1-3E498DD1B9BC}"/>
              </a:ext>
            </a:extLst>
          </p:cNvPr>
          <p:cNvSpPr>
            <a:spLocks noGrp="1"/>
          </p:cNvSpPr>
          <p:nvPr>
            <p:ph sz="half" idx="1"/>
          </p:nvPr>
        </p:nvSpPr>
        <p:spPr>
          <a:xfrm>
            <a:off x="628648" y="2417022"/>
            <a:ext cx="11353801" cy="4681538"/>
          </a:xfrm>
        </p:spPr>
        <p:txBody>
          <a:bodyPr>
            <a:noAutofit/>
          </a:bodyPr>
          <a:lstStyle/>
          <a:p>
            <a:pPr>
              <a:buFont typeface="Wingdings 2" charset="2"/>
              <a:buChar char=""/>
              <a:defRPr/>
            </a:pPr>
            <a:r>
              <a:rPr lang="en-GB" dirty="0">
                <a:latin typeface="Times New Roman" panose="02020603050405020304" pitchFamily="18" charset="0"/>
                <a:cs typeface="Times New Roman" panose="02020603050405020304" pitchFamily="18" charset="0"/>
              </a:rPr>
              <a:t>The term ‘Think Tank’ covers a broad set of policy research organisations which focus on ‘producing or using research to inspire, inform or influence policy across various areas of interest’. </a:t>
            </a:r>
          </a:p>
          <a:p>
            <a:pPr>
              <a:buFont typeface="Wingdings 2" charset="2"/>
              <a:buChar char=""/>
              <a:defRPr/>
            </a:pPr>
            <a:r>
              <a:rPr lang="en-GB" dirty="0">
                <a:latin typeface="Times New Roman" panose="02020603050405020304" pitchFamily="18" charset="0"/>
                <a:cs typeface="Times New Roman" panose="02020603050405020304" pitchFamily="18" charset="0"/>
              </a:rPr>
              <a:t>It is important to note that Think-Tanks everywhere have become dynamic and are not necessarily confined to the traditional policy-research space but have extended the realm (Perez-Leon, 2016).</a:t>
            </a:r>
          </a:p>
          <a:p>
            <a:pPr>
              <a:buFont typeface="Wingdings 2" charset="2"/>
              <a:buChar char=""/>
              <a:defRPr/>
            </a:pPr>
            <a:r>
              <a:rPr lang="en-GB" dirty="0">
                <a:latin typeface="Times New Roman" panose="02020603050405020304" pitchFamily="18" charset="0"/>
                <a:cs typeface="Times New Roman" panose="02020603050405020304" pitchFamily="18" charset="0"/>
              </a:rPr>
              <a:t> They are different across regions and have evolved and responded to the different contexts and realities, thereby broadening their definition. </a:t>
            </a:r>
            <a:endParaRPr lang="en-US" sz="3200" dirty="0">
              <a:latin typeface="Times New Roman" panose="02020603050405020304" pitchFamily="18" charset="0"/>
              <a:cs typeface="Times New Roman" panose="02020603050405020304" pitchFamily="18" charset="0"/>
            </a:endParaRPr>
          </a:p>
        </p:txBody>
      </p:sp>
      <p:pic>
        <p:nvPicPr>
          <p:cNvPr id="3076" name="Picture 4" descr="Think Tank | CoMC | TTU">
            <a:extLst>
              <a:ext uri="{FF2B5EF4-FFF2-40B4-BE49-F238E27FC236}">
                <a16:creationId xmlns:a16="http://schemas.microsoft.com/office/drawing/2014/main" id="{7F5C76CE-991D-491A-A7BF-54AA8B079FE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3452812" y="365125"/>
            <a:ext cx="3300413" cy="1880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475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10A31-742D-4998-ADAB-8DCFF6E4757A}"/>
              </a:ext>
            </a:extLst>
          </p:cNvPr>
          <p:cNvSpPr>
            <a:spLocks noGrp="1"/>
          </p:cNvSpPr>
          <p:nvPr>
            <p:ph type="title"/>
          </p:nvPr>
        </p:nvSpPr>
        <p:spPr>
          <a:xfrm>
            <a:off x="1057275" y="599757"/>
            <a:ext cx="10515600" cy="930275"/>
          </a:xfrm>
        </p:spPr>
        <p:txBody>
          <a:bodyPr>
            <a:normAutofit/>
          </a:bodyPr>
          <a:lstStyle/>
          <a:p>
            <a:r>
              <a:rPr lang="en-GB" sz="4900" b="1" dirty="0">
                <a:solidFill>
                  <a:prstClr val="black"/>
                </a:solidFill>
                <a:latin typeface="Times New Roman" panose="02020603050405020304" pitchFamily="18" charset="0"/>
                <a:cs typeface="Times New Roman" panose="02020603050405020304" pitchFamily="18" charset="0"/>
              </a:rPr>
              <a:t>Do we have Think Tanks?</a:t>
            </a:r>
            <a:endParaRPr lang="en-ZW" dirty="0"/>
          </a:p>
        </p:txBody>
      </p:sp>
      <p:sp>
        <p:nvSpPr>
          <p:cNvPr id="3" name="Content Placeholder 2">
            <a:extLst>
              <a:ext uri="{FF2B5EF4-FFF2-40B4-BE49-F238E27FC236}">
                <a16:creationId xmlns:a16="http://schemas.microsoft.com/office/drawing/2014/main" id="{DB4A2088-BD2B-42E9-93D1-3E498DD1B9BC}"/>
              </a:ext>
            </a:extLst>
          </p:cNvPr>
          <p:cNvSpPr>
            <a:spLocks noGrp="1"/>
          </p:cNvSpPr>
          <p:nvPr>
            <p:ph sz="half" idx="1"/>
          </p:nvPr>
        </p:nvSpPr>
        <p:spPr>
          <a:xfrm>
            <a:off x="200025" y="1844675"/>
            <a:ext cx="5819775" cy="4351338"/>
          </a:xfrm>
        </p:spPr>
        <p:txBody>
          <a:bodyPr>
            <a:noAutofit/>
          </a:bodyPr>
          <a:lstStyle/>
          <a:p>
            <a:pPr marL="0" indent="0">
              <a:buNone/>
            </a:pPr>
            <a:r>
              <a:rPr lang="en-US" dirty="0">
                <a:latin typeface="Times New Roman" panose="02020603050405020304" pitchFamily="18" charset="0"/>
                <a:cs typeface="Times New Roman" panose="02020603050405020304" pitchFamily="18" charset="0"/>
              </a:rPr>
              <a:t>a) Think Tanks by Country</a:t>
            </a:r>
          </a:p>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r>
              <a:rPr lang="en-US" sz="3200" dirty="0">
                <a:latin typeface="Times New Roman" panose="02020603050405020304" pitchFamily="18" charset="0"/>
                <a:cs typeface="Times New Roman" panose="02020603050405020304" pitchFamily="18" charset="0"/>
              </a:rPr>
              <a:t> </a:t>
            </a:r>
          </a:p>
        </p:txBody>
      </p:sp>
      <p:sp>
        <p:nvSpPr>
          <p:cNvPr id="8" name="Content Placeholder 7">
            <a:extLst>
              <a:ext uri="{FF2B5EF4-FFF2-40B4-BE49-F238E27FC236}">
                <a16:creationId xmlns:a16="http://schemas.microsoft.com/office/drawing/2014/main" id="{83D7A653-7039-4435-AA71-0962937A8A4F}"/>
              </a:ext>
            </a:extLst>
          </p:cNvPr>
          <p:cNvSpPr>
            <a:spLocks noGrp="1"/>
          </p:cNvSpPr>
          <p:nvPr>
            <p:ph sz="half" idx="2"/>
          </p:nvPr>
        </p:nvSpPr>
        <p:spPr>
          <a:xfrm>
            <a:off x="6172202" y="1825625"/>
            <a:ext cx="6019798" cy="4351338"/>
          </a:xfrm>
        </p:spPr>
        <p:txBody>
          <a:bodyPr/>
          <a:lstStyle/>
          <a:p>
            <a:pPr marL="0" indent="0">
              <a:buNone/>
            </a:pPr>
            <a:r>
              <a:rPr lang="en-US" dirty="0">
                <a:latin typeface="Times New Roman" panose="02020603050405020304" pitchFamily="18" charset="0"/>
                <a:cs typeface="Times New Roman" panose="02020603050405020304" pitchFamily="18" charset="0"/>
              </a:rPr>
              <a:t>b) Top 100 Sub-Saharan Africa Think   Tanks </a:t>
            </a:r>
          </a:p>
          <a:p>
            <a:endParaRPr lang="en-ZW" dirty="0"/>
          </a:p>
        </p:txBody>
      </p:sp>
      <p:graphicFrame>
        <p:nvGraphicFramePr>
          <p:cNvPr id="4" name="Table 4">
            <a:extLst>
              <a:ext uri="{FF2B5EF4-FFF2-40B4-BE49-F238E27FC236}">
                <a16:creationId xmlns:a16="http://schemas.microsoft.com/office/drawing/2014/main" id="{C9EBAEA0-94AE-460D-807B-846947AE0852}"/>
              </a:ext>
            </a:extLst>
          </p:cNvPr>
          <p:cNvGraphicFramePr>
            <a:graphicFrameLocks noGrp="1"/>
          </p:cNvGraphicFramePr>
          <p:nvPr>
            <p:extLst>
              <p:ext uri="{D42A27DB-BD31-4B8C-83A1-F6EECF244321}">
                <p14:modId xmlns:p14="http://schemas.microsoft.com/office/powerpoint/2010/main" val="766896470"/>
              </p:ext>
            </p:extLst>
          </p:nvPr>
        </p:nvGraphicFramePr>
        <p:xfrm>
          <a:off x="400050" y="2726055"/>
          <a:ext cx="5305425" cy="2225040"/>
        </p:xfrm>
        <a:graphic>
          <a:graphicData uri="http://schemas.openxmlformats.org/drawingml/2006/table">
            <a:tbl>
              <a:tblPr firstRow="1" bandRow="1">
                <a:tableStyleId>{21E4AEA4-8DFA-4A89-87EB-49C32662AFE0}</a:tableStyleId>
              </a:tblPr>
              <a:tblGrid>
                <a:gridCol w="2723333">
                  <a:extLst>
                    <a:ext uri="{9D8B030D-6E8A-4147-A177-3AD203B41FA5}">
                      <a16:colId xmlns:a16="http://schemas.microsoft.com/office/drawing/2014/main" val="2614046580"/>
                    </a:ext>
                  </a:extLst>
                </a:gridCol>
                <a:gridCol w="2582092">
                  <a:extLst>
                    <a:ext uri="{9D8B030D-6E8A-4147-A177-3AD203B41FA5}">
                      <a16:colId xmlns:a16="http://schemas.microsoft.com/office/drawing/2014/main" val="2082676899"/>
                    </a:ext>
                  </a:extLst>
                </a:gridCol>
              </a:tblGrid>
              <a:tr h="370840">
                <a:tc>
                  <a:txBody>
                    <a:bodyPr/>
                    <a:lstStyle/>
                    <a:p>
                      <a:r>
                        <a:rPr lang="en-ZW" dirty="0">
                          <a:latin typeface="Times New Roman" panose="02020603050405020304" pitchFamily="18" charset="0"/>
                          <a:cs typeface="Times New Roman" panose="02020603050405020304" pitchFamily="18" charset="0"/>
                        </a:rPr>
                        <a:t>Country</a:t>
                      </a:r>
                    </a:p>
                  </a:txBody>
                  <a:tcPr/>
                </a:tc>
                <a:tc>
                  <a:txBody>
                    <a:bodyPr/>
                    <a:lstStyle/>
                    <a:p>
                      <a:r>
                        <a:rPr lang="en-ZW" dirty="0">
                          <a:latin typeface="Times New Roman" panose="02020603050405020304" pitchFamily="18" charset="0"/>
                          <a:cs typeface="Times New Roman" panose="02020603050405020304" pitchFamily="18" charset="0"/>
                        </a:rPr>
                        <a:t>Numbers</a:t>
                      </a:r>
                    </a:p>
                  </a:txBody>
                  <a:tcPr/>
                </a:tc>
                <a:extLst>
                  <a:ext uri="{0D108BD9-81ED-4DB2-BD59-A6C34878D82A}">
                    <a16:rowId xmlns:a16="http://schemas.microsoft.com/office/drawing/2014/main" val="3331170552"/>
                  </a:ext>
                </a:extLst>
              </a:tr>
              <a:tr h="370840">
                <a:tc>
                  <a:txBody>
                    <a:bodyPr/>
                    <a:lstStyle/>
                    <a:p>
                      <a:r>
                        <a:rPr lang="en-ZW" dirty="0">
                          <a:latin typeface="Times New Roman" panose="02020603050405020304" pitchFamily="18" charset="0"/>
                          <a:cs typeface="Times New Roman" panose="02020603050405020304" pitchFamily="18" charset="0"/>
                        </a:rPr>
                        <a:t>South Africa</a:t>
                      </a:r>
                    </a:p>
                  </a:txBody>
                  <a:tcPr/>
                </a:tc>
                <a:tc>
                  <a:txBody>
                    <a:bodyPr/>
                    <a:lstStyle/>
                    <a:p>
                      <a:r>
                        <a:rPr lang="en-ZW" dirty="0">
                          <a:latin typeface="Times New Roman" panose="02020603050405020304" pitchFamily="18" charset="0"/>
                          <a:cs typeface="Times New Roman" panose="02020603050405020304" pitchFamily="18" charset="0"/>
                        </a:rPr>
                        <a:t>92</a:t>
                      </a:r>
                    </a:p>
                  </a:txBody>
                  <a:tcPr/>
                </a:tc>
                <a:extLst>
                  <a:ext uri="{0D108BD9-81ED-4DB2-BD59-A6C34878D82A}">
                    <a16:rowId xmlns:a16="http://schemas.microsoft.com/office/drawing/2014/main" val="1857756053"/>
                  </a:ext>
                </a:extLst>
              </a:tr>
              <a:tr h="370840">
                <a:tc>
                  <a:txBody>
                    <a:bodyPr/>
                    <a:lstStyle/>
                    <a:p>
                      <a:r>
                        <a:rPr lang="en-ZW" dirty="0">
                          <a:latin typeface="Times New Roman" panose="02020603050405020304" pitchFamily="18" charset="0"/>
                          <a:cs typeface="Times New Roman" panose="02020603050405020304" pitchFamily="18" charset="0"/>
                        </a:rPr>
                        <a:t>Kenya</a:t>
                      </a:r>
                    </a:p>
                  </a:txBody>
                  <a:tcPr/>
                </a:tc>
                <a:tc>
                  <a:txBody>
                    <a:bodyPr/>
                    <a:lstStyle/>
                    <a:p>
                      <a:r>
                        <a:rPr lang="en-ZW" dirty="0">
                          <a:latin typeface="Times New Roman" panose="02020603050405020304" pitchFamily="18" charset="0"/>
                          <a:cs typeface="Times New Roman" panose="02020603050405020304" pitchFamily="18" charset="0"/>
                        </a:rPr>
                        <a:t>56</a:t>
                      </a:r>
                    </a:p>
                  </a:txBody>
                  <a:tcPr/>
                </a:tc>
                <a:extLst>
                  <a:ext uri="{0D108BD9-81ED-4DB2-BD59-A6C34878D82A}">
                    <a16:rowId xmlns:a16="http://schemas.microsoft.com/office/drawing/2014/main" val="3073138583"/>
                  </a:ext>
                </a:extLst>
              </a:tr>
              <a:tr h="370840">
                <a:tc>
                  <a:txBody>
                    <a:bodyPr/>
                    <a:lstStyle/>
                    <a:p>
                      <a:r>
                        <a:rPr lang="en-ZW" dirty="0">
                          <a:latin typeface="Times New Roman" panose="02020603050405020304" pitchFamily="18" charset="0"/>
                          <a:cs typeface="Times New Roman" panose="02020603050405020304" pitchFamily="18" charset="0"/>
                        </a:rPr>
                        <a:t>Zimbabwe</a:t>
                      </a:r>
                    </a:p>
                  </a:txBody>
                  <a:tcPr/>
                </a:tc>
                <a:tc>
                  <a:txBody>
                    <a:bodyPr/>
                    <a:lstStyle/>
                    <a:p>
                      <a:r>
                        <a:rPr lang="en-ZW" dirty="0">
                          <a:latin typeface="Times New Roman" panose="02020603050405020304" pitchFamily="18" charset="0"/>
                          <a:cs typeface="Times New Roman" panose="02020603050405020304" pitchFamily="18" charset="0"/>
                        </a:rPr>
                        <a:t>26</a:t>
                      </a:r>
                    </a:p>
                  </a:txBody>
                  <a:tcPr/>
                </a:tc>
                <a:extLst>
                  <a:ext uri="{0D108BD9-81ED-4DB2-BD59-A6C34878D82A}">
                    <a16:rowId xmlns:a16="http://schemas.microsoft.com/office/drawing/2014/main" val="2240285579"/>
                  </a:ext>
                </a:extLst>
              </a:tr>
              <a:tr h="370840">
                <a:tc>
                  <a:txBody>
                    <a:bodyPr/>
                    <a:lstStyle/>
                    <a:p>
                      <a:r>
                        <a:rPr lang="en-ZW" dirty="0">
                          <a:latin typeface="Times New Roman" panose="02020603050405020304" pitchFamily="18" charset="0"/>
                          <a:cs typeface="Times New Roman" panose="02020603050405020304" pitchFamily="18" charset="0"/>
                        </a:rPr>
                        <a:t>Nigeria</a:t>
                      </a:r>
                    </a:p>
                  </a:txBody>
                  <a:tcPr/>
                </a:tc>
                <a:tc>
                  <a:txBody>
                    <a:bodyPr/>
                    <a:lstStyle/>
                    <a:p>
                      <a:r>
                        <a:rPr lang="en-ZW" dirty="0">
                          <a:latin typeface="Times New Roman" panose="02020603050405020304" pitchFamily="18" charset="0"/>
                          <a:cs typeface="Times New Roman" panose="02020603050405020304" pitchFamily="18" charset="0"/>
                        </a:rPr>
                        <a:t>51</a:t>
                      </a:r>
                    </a:p>
                  </a:txBody>
                  <a:tcPr/>
                </a:tc>
                <a:extLst>
                  <a:ext uri="{0D108BD9-81ED-4DB2-BD59-A6C34878D82A}">
                    <a16:rowId xmlns:a16="http://schemas.microsoft.com/office/drawing/2014/main" val="1801819394"/>
                  </a:ext>
                </a:extLst>
              </a:tr>
              <a:tr h="370840">
                <a:tc>
                  <a:txBody>
                    <a:bodyPr/>
                    <a:lstStyle/>
                    <a:p>
                      <a:r>
                        <a:rPr lang="en-ZW" dirty="0">
                          <a:latin typeface="Times New Roman" panose="02020603050405020304" pitchFamily="18" charset="0"/>
                          <a:cs typeface="Times New Roman" panose="02020603050405020304" pitchFamily="18" charset="0"/>
                        </a:rPr>
                        <a:t>Ghana</a:t>
                      </a:r>
                    </a:p>
                  </a:txBody>
                  <a:tcPr/>
                </a:tc>
                <a:tc>
                  <a:txBody>
                    <a:bodyPr/>
                    <a:lstStyle/>
                    <a:p>
                      <a:r>
                        <a:rPr lang="en-ZW" dirty="0">
                          <a:latin typeface="Times New Roman" panose="02020603050405020304" pitchFamily="18" charset="0"/>
                          <a:cs typeface="Times New Roman" panose="02020603050405020304" pitchFamily="18" charset="0"/>
                        </a:rPr>
                        <a:t>38</a:t>
                      </a:r>
                    </a:p>
                  </a:txBody>
                  <a:tcPr/>
                </a:tc>
                <a:extLst>
                  <a:ext uri="{0D108BD9-81ED-4DB2-BD59-A6C34878D82A}">
                    <a16:rowId xmlns:a16="http://schemas.microsoft.com/office/drawing/2014/main" val="1210280505"/>
                  </a:ext>
                </a:extLst>
              </a:tr>
            </a:tbl>
          </a:graphicData>
        </a:graphic>
      </p:graphicFrame>
      <p:graphicFrame>
        <p:nvGraphicFramePr>
          <p:cNvPr id="6" name="Table 6">
            <a:extLst>
              <a:ext uri="{FF2B5EF4-FFF2-40B4-BE49-F238E27FC236}">
                <a16:creationId xmlns:a16="http://schemas.microsoft.com/office/drawing/2014/main" id="{F0B606C9-5CB8-4106-8579-AF6072853500}"/>
              </a:ext>
            </a:extLst>
          </p:cNvPr>
          <p:cNvGraphicFramePr>
            <a:graphicFrameLocks noGrp="1"/>
          </p:cNvGraphicFramePr>
          <p:nvPr>
            <p:extLst>
              <p:ext uri="{D42A27DB-BD31-4B8C-83A1-F6EECF244321}">
                <p14:modId xmlns:p14="http://schemas.microsoft.com/office/powerpoint/2010/main" val="98251941"/>
              </p:ext>
            </p:extLst>
          </p:nvPr>
        </p:nvGraphicFramePr>
        <p:xfrm>
          <a:off x="6762750" y="2726055"/>
          <a:ext cx="5400676" cy="2225040"/>
        </p:xfrm>
        <a:graphic>
          <a:graphicData uri="http://schemas.openxmlformats.org/drawingml/2006/table">
            <a:tbl>
              <a:tblPr firstRow="1" bandRow="1">
                <a:tableStyleId>{21E4AEA4-8DFA-4A89-87EB-49C32662AFE0}</a:tableStyleId>
              </a:tblPr>
              <a:tblGrid>
                <a:gridCol w="2700338">
                  <a:extLst>
                    <a:ext uri="{9D8B030D-6E8A-4147-A177-3AD203B41FA5}">
                      <a16:colId xmlns:a16="http://schemas.microsoft.com/office/drawing/2014/main" val="2856631657"/>
                    </a:ext>
                  </a:extLst>
                </a:gridCol>
                <a:gridCol w="2700338">
                  <a:extLst>
                    <a:ext uri="{9D8B030D-6E8A-4147-A177-3AD203B41FA5}">
                      <a16:colId xmlns:a16="http://schemas.microsoft.com/office/drawing/2014/main" val="3828695723"/>
                    </a:ext>
                  </a:extLst>
                </a:gridCol>
              </a:tblGrid>
              <a:tr h="370840">
                <a:tc>
                  <a:txBody>
                    <a:bodyPr/>
                    <a:lstStyle/>
                    <a:p>
                      <a:r>
                        <a:rPr lang="en-ZW" dirty="0">
                          <a:latin typeface="Times New Roman" panose="02020603050405020304" pitchFamily="18" charset="0"/>
                          <a:cs typeface="Times New Roman" panose="02020603050405020304" pitchFamily="18" charset="0"/>
                        </a:rPr>
                        <a:t>Country</a:t>
                      </a:r>
                    </a:p>
                  </a:txBody>
                  <a:tcPr/>
                </a:tc>
                <a:tc>
                  <a:txBody>
                    <a:bodyPr/>
                    <a:lstStyle/>
                    <a:p>
                      <a:r>
                        <a:rPr lang="en-ZW" dirty="0">
                          <a:latin typeface="Times New Roman" panose="02020603050405020304" pitchFamily="18" charset="0"/>
                          <a:cs typeface="Times New Roman" panose="02020603050405020304" pitchFamily="18" charset="0"/>
                        </a:rPr>
                        <a:t>Number</a:t>
                      </a:r>
                    </a:p>
                  </a:txBody>
                  <a:tcPr/>
                </a:tc>
                <a:extLst>
                  <a:ext uri="{0D108BD9-81ED-4DB2-BD59-A6C34878D82A}">
                    <a16:rowId xmlns:a16="http://schemas.microsoft.com/office/drawing/2014/main" val="3418454516"/>
                  </a:ext>
                </a:extLst>
              </a:tr>
              <a:tr h="370840">
                <a:tc>
                  <a:txBody>
                    <a:bodyPr/>
                    <a:lstStyle/>
                    <a:p>
                      <a:r>
                        <a:rPr lang="en-ZW" dirty="0">
                          <a:latin typeface="Times New Roman" panose="02020603050405020304" pitchFamily="18" charset="0"/>
                          <a:cs typeface="Times New Roman" panose="02020603050405020304" pitchFamily="18" charset="0"/>
                        </a:rPr>
                        <a:t>South Africa</a:t>
                      </a:r>
                    </a:p>
                  </a:txBody>
                  <a:tcPr/>
                </a:tc>
                <a:tc>
                  <a:txBody>
                    <a:bodyPr/>
                    <a:lstStyle/>
                    <a:p>
                      <a:r>
                        <a:rPr lang="en-ZW" dirty="0">
                          <a:latin typeface="Times New Roman" panose="02020603050405020304" pitchFamily="18" charset="0"/>
                          <a:cs typeface="Times New Roman" panose="02020603050405020304" pitchFamily="18" charset="0"/>
                        </a:rPr>
                        <a:t>4</a:t>
                      </a:r>
                    </a:p>
                  </a:txBody>
                  <a:tcPr/>
                </a:tc>
                <a:extLst>
                  <a:ext uri="{0D108BD9-81ED-4DB2-BD59-A6C34878D82A}">
                    <a16:rowId xmlns:a16="http://schemas.microsoft.com/office/drawing/2014/main" val="3523223226"/>
                  </a:ext>
                </a:extLst>
              </a:tr>
              <a:tr h="370840">
                <a:tc>
                  <a:txBody>
                    <a:bodyPr/>
                    <a:lstStyle/>
                    <a:p>
                      <a:r>
                        <a:rPr lang="en-ZW" dirty="0">
                          <a:latin typeface="Times New Roman" panose="02020603050405020304" pitchFamily="18" charset="0"/>
                          <a:cs typeface="Times New Roman" panose="02020603050405020304" pitchFamily="18" charset="0"/>
                        </a:rPr>
                        <a:t>Ghana</a:t>
                      </a:r>
                    </a:p>
                  </a:txBody>
                  <a:tcPr/>
                </a:tc>
                <a:tc>
                  <a:txBody>
                    <a:bodyPr/>
                    <a:lstStyle/>
                    <a:p>
                      <a:r>
                        <a:rPr lang="en-ZW" dirty="0">
                          <a:latin typeface="Times New Roman" panose="02020603050405020304" pitchFamily="18" charset="0"/>
                          <a:cs typeface="Times New Roman" panose="02020603050405020304" pitchFamily="18" charset="0"/>
                        </a:rPr>
                        <a:t>3</a:t>
                      </a:r>
                    </a:p>
                  </a:txBody>
                  <a:tcPr/>
                </a:tc>
                <a:extLst>
                  <a:ext uri="{0D108BD9-81ED-4DB2-BD59-A6C34878D82A}">
                    <a16:rowId xmlns:a16="http://schemas.microsoft.com/office/drawing/2014/main" val="3607752487"/>
                  </a:ext>
                </a:extLst>
              </a:tr>
              <a:tr h="370840">
                <a:tc>
                  <a:txBody>
                    <a:bodyPr/>
                    <a:lstStyle/>
                    <a:p>
                      <a:r>
                        <a:rPr lang="en-ZW" dirty="0">
                          <a:latin typeface="Times New Roman" panose="02020603050405020304" pitchFamily="18" charset="0"/>
                          <a:cs typeface="Times New Roman" panose="02020603050405020304" pitchFamily="18" charset="0"/>
                        </a:rPr>
                        <a:t>Kenya</a:t>
                      </a:r>
                    </a:p>
                  </a:txBody>
                  <a:tcPr/>
                </a:tc>
                <a:tc>
                  <a:txBody>
                    <a:bodyPr/>
                    <a:lstStyle/>
                    <a:p>
                      <a:r>
                        <a:rPr lang="en-ZW" dirty="0">
                          <a:latin typeface="Times New Roman" panose="02020603050405020304" pitchFamily="18" charset="0"/>
                          <a:cs typeface="Times New Roman" panose="02020603050405020304" pitchFamily="18" charset="0"/>
                        </a:rPr>
                        <a:t>2</a:t>
                      </a:r>
                    </a:p>
                  </a:txBody>
                  <a:tcPr/>
                </a:tc>
                <a:extLst>
                  <a:ext uri="{0D108BD9-81ED-4DB2-BD59-A6C34878D82A}">
                    <a16:rowId xmlns:a16="http://schemas.microsoft.com/office/drawing/2014/main" val="2647411588"/>
                  </a:ext>
                </a:extLst>
              </a:tr>
              <a:tr h="370840">
                <a:tc>
                  <a:txBody>
                    <a:bodyPr/>
                    <a:lstStyle/>
                    <a:p>
                      <a:r>
                        <a:rPr lang="en-ZW" dirty="0">
                          <a:latin typeface="Times New Roman" panose="02020603050405020304" pitchFamily="18" charset="0"/>
                          <a:cs typeface="Times New Roman" panose="02020603050405020304" pitchFamily="18" charset="0"/>
                        </a:rPr>
                        <a:t>Botswana</a:t>
                      </a:r>
                    </a:p>
                  </a:txBody>
                  <a:tcPr/>
                </a:tc>
                <a:tc>
                  <a:txBody>
                    <a:bodyPr/>
                    <a:lstStyle/>
                    <a:p>
                      <a:r>
                        <a:rPr lang="en-ZW" dirty="0">
                          <a:latin typeface="Times New Roman" panose="02020603050405020304" pitchFamily="18" charset="0"/>
                          <a:cs typeface="Times New Roman" panose="02020603050405020304" pitchFamily="18" charset="0"/>
                        </a:rPr>
                        <a:t>2</a:t>
                      </a:r>
                    </a:p>
                  </a:txBody>
                  <a:tcPr/>
                </a:tc>
                <a:extLst>
                  <a:ext uri="{0D108BD9-81ED-4DB2-BD59-A6C34878D82A}">
                    <a16:rowId xmlns:a16="http://schemas.microsoft.com/office/drawing/2014/main" val="772772572"/>
                  </a:ext>
                </a:extLst>
              </a:tr>
              <a:tr h="370840">
                <a:tc>
                  <a:txBody>
                    <a:bodyPr/>
                    <a:lstStyle/>
                    <a:p>
                      <a:r>
                        <a:rPr lang="en-ZW" dirty="0">
                          <a:latin typeface="Times New Roman" panose="02020603050405020304" pitchFamily="18" charset="0"/>
                          <a:cs typeface="Times New Roman" panose="02020603050405020304" pitchFamily="18" charset="0"/>
                        </a:rPr>
                        <a:t>Zimbabwe</a:t>
                      </a:r>
                    </a:p>
                  </a:txBody>
                  <a:tcPr/>
                </a:tc>
                <a:tc>
                  <a:txBody>
                    <a:bodyPr/>
                    <a:lstStyle/>
                    <a:p>
                      <a:r>
                        <a:rPr lang="en-ZW" dirty="0">
                          <a:latin typeface="Times New Roman" panose="02020603050405020304" pitchFamily="18" charset="0"/>
                          <a:cs typeface="Times New Roman" panose="02020603050405020304" pitchFamily="18" charset="0"/>
                        </a:rPr>
                        <a:t>2</a:t>
                      </a:r>
                    </a:p>
                  </a:txBody>
                  <a:tcPr/>
                </a:tc>
                <a:extLst>
                  <a:ext uri="{0D108BD9-81ED-4DB2-BD59-A6C34878D82A}">
                    <a16:rowId xmlns:a16="http://schemas.microsoft.com/office/drawing/2014/main" val="3676717161"/>
                  </a:ext>
                </a:extLst>
              </a:tr>
            </a:tbl>
          </a:graphicData>
        </a:graphic>
      </p:graphicFrame>
    </p:spTree>
    <p:extLst>
      <p:ext uri="{BB962C8B-B14F-4D97-AF65-F5344CB8AC3E}">
        <p14:creationId xmlns:p14="http://schemas.microsoft.com/office/powerpoint/2010/main" val="4236233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10A31-742D-4998-ADAB-8DCFF6E4757A}"/>
              </a:ext>
            </a:extLst>
          </p:cNvPr>
          <p:cNvSpPr>
            <a:spLocks noGrp="1"/>
          </p:cNvSpPr>
          <p:nvPr>
            <p:ph type="title"/>
          </p:nvPr>
        </p:nvSpPr>
        <p:spPr/>
        <p:txBody>
          <a:bodyPr/>
          <a:lstStyle/>
          <a:p>
            <a:r>
              <a:rPr lang="en-GB" b="1" dirty="0">
                <a:latin typeface="Times New Roman" panose="02020603050405020304" pitchFamily="18" charset="0"/>
                <a:cs typeface="Times New Roman" panose="02020603050405020304" pitchFamily="18" charset="0"/>
              </a:rPr>
              <a:t>Relationship between TTs and Govts</a:t>
            </a:r>
            <a:endParaRPr lang="en-ZW"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B4A2088-BD2B-42E9-93D1-3E498DD1B9BC}"/>
              </a:ext>
            </a:extLst>
          </p:cNvPr>
          <p:cNvSpPr>
            <a:spLocks noGrp="1"/>
          </p:cNvSpPr>
          <p:nvPr>
            <p:ph idx="1"/>
          </p:nvPr>
        </p:nvSpPr>
        <p:spPr/>
        <p:txBody>
          <a:bodyPr>
            <a:normAutofit lnSpcReduction="10000"/>
          </a:bodyPr>
          <a:lstStyle/>
          <a:p>
            <a:pPr marL="0" indent="0">
              <a:buNone/>
            </a:pPr>
            <a:r>
              <a:rPr lang="en-ZW" b="1" dirty="0">
                <a:latin typeface="Times New Roman" panose="02020603050405020304" pitchFamily="18" charset="0"/>
                <a:cs typeface="Times New Roman" panose="02020603050405020304" pitchFamily="18" charset="0"/>
              </a:rPr>
              <a:t>Disconnected</a:t>
            </a:r>
          </a:p>
          <a:p>
            <a:pPr marL="801688" indent="0">
              <a:buNone/>
            </a:pPr>
            <a:r>
              <a:rPr lang="en-ZW" dirty="0">
                <a:solidFill>
                  <a:srgbClr val="7FBC42"/>
                </a:solidFill>
                <a:latin typeface="Times New Roman" panose="02020603050405020304" pitchFamily="18" charset="0"/>
                <a:cs typeface="Times New Roman" panose="02020603050405020304" pitchFamily="18" charset="0"/>
              </a:rPr>
              <a:t>“there exists a disconnect between the policy making process and the considerable base that policy researchers are producing that is, full use is not being made of research findings generated in Africa when decision makers formulate policies”</a:t>
            </a:r>
          </a:p>
          <a:p>
            <a:pPr marL="0" indent="0">
              <a:buNone/>
            </a:pPr>
            <a:r>
              <a:rPr lang="en-ZW" b="1" dirty="0">
                <a:latin typeface="Times New Roman" panose="02020603050405020304" pitchFamily="18" charset="0"/>
                <a:cs typeface="Times New Roman" panose="02020603050405020304" pitchFamily="18" charset="0"/>
              </a:rPr>
              <a:t>Limited interest in local knowledge</a:t>
            </a:r>
          </a:p>
          <a:p>
            <a:pPr marL="717550" indent="0">
              <a:buNone/>
            </a:pPr>
            <a:r>
              <a:rPr lang="en-US" dirty="0">
                <a:solidFill>
                  <a:srgbClr val="7FBC42"/>
                </a:solidFill>
                <a:latin typeface="Times New Roman" panose="02020603050405020304" pitchFamily="18" charset="0"/>
                <a:cs typeface="Times New Roman" panose="02020603050405020304" pitchFamily="18" charset="0"/>
              </a:rPr>
              <a:t>“ One of the features of agriculture policy analysis and strategic investment planning in Africa has essentially been dominated by expatriate consultants and academics. As a result, valuable experience has been accumulated by a large number of people from outside the continent (ODI </a:t>
            </a:r>
            <a:r>
              <a:rPr lang="en-US" dirty="0" err="1">
                <a:solidFill>
                  <a:srgbClr val="7FBC42"/>
                </a:solidFill>
                <a:latin typeface="Times New Roman" panose="02020603050405020304" pitchFamily="18" charset="0"/>
                <a:cs typeface="Times New Roman" panose="02020603050405020304" pitchFamily="18" charset="0"/>
              </a:rPr>
              <a:t>Nepad</a:t>
            </a:r>
            <a:r>
              <a:rPr lang="en-US" dirty="0">
                <a:solidFill>
                  <a:srgbClr val="7FBC42"/>
                </a:solidFill>
                <a:latin typeface="Times New Roman" panose="02020603050405020304" pitchFamily="18" charset="0"/>
                <a:cs typeface="Times New Roman" panose="02020603050405020304" pitchFamily="18" charset="0"/>
              </a:rPr>
              <a:t>, 2010:17)”</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5910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10A31-742D-4998-ADAB-8DCFF6E4757A}"/>
              </a:ext>
            </a:extLst>
          </p:cNvPr>
          <p:cNvSpPr>
            <a:spLocks noGrp="1"/>
          </p:cNvSpPr>
          <p:nvPr>
            <p:ph type="title"/>
          </p:nvPr>
        </p:nvSpPr>
        <p:spPr>
          <a:xfrm>
            <a:off x="476250" y="298450"/>
            <a:ext cx="10515600" cy="1325563"/>
          </a:xfrm>
        </p:spPr>
        <p:txBody>
          <a:bodyPr>
            <a:normAutofit/>
          </a:bodyPr>
          <a:lstStyle/>
          <a:p>
            <a:r>
              <a:rPr lang="en-GB" b="1" dirty="0">
                <a:latin typeface="Times New Roman" panose="02020603050405020304" pitchFamily="18" charset="0"/>
                <a:cs typeface="Times New Roman" panose="02020603050405020304" pitchFamily="18" charset="0"/>
              </a:rPr>
              <a:t>Self Introspection</a:t>
            </a:r>
            <a:endParaRPr lang="en-ZW" dirty="0"/>
          </a:p>
        </p:txBody>
      </p:sp>
      <p:sp>
        <p:nvSpPr>
          <p:cNvPr id="3" name="Content Placeholder 2">
            <a:extLst>
              <a:ext uri="{FF2B5EF4-FFF2-40B4-BE49-F238E27FC236}">
                <a16:creationId xmlns:a16="http://schemas.microsoft.com/office/drawing/2014/main" id="{DB4A2088-BD2B-42E9-93D1-3E498DD1B9BC}"/>
              </a:ext>
            </a:extLst>
          </p:cNvPr>
          <p:cNvSpPr>
            <a:spLocks noGrp="1"/>
          </p:cNvSpPr>
          <p:nvPr>
            <p:ph sz="half" idx="1"/>
          </p:nvPr>
        </p:nvSpPr>
        <p:spPr>
          <a:xfrm>
            <a:off x="476250" y="1671638"/>
            <a:ext cx="8410574" cy="4124252"/>
          </a:xfrm>
        </p:spPr>
        <p:txBody>
          <a:bodyPr>
            <a:noAutofit/>
          </a:bodyPr>
          <a:lstStyle/>
          <a:p>
            <a:pPr>
              <a:buFont typeface="Wingdings 2" charset="2"/>
              <a:buChar char=""/>
              <a:defRPr/>
            </a:pPr>
            <a:r>
              <a:rPr lang="en-GB" sz="2400" dirty="0">
                <a:latin typeface="Times New Roman" panose="02020603050405020304" pitchFamily="18" charset="0"/>
                <a:cs typeface="Times New Roman" panose="02020603050405020304" pitchFamily="18" charset="0"/>
              </a:rPr>
              <a:t>Could it be that local Think Tanks also have inadequacies that they need to address? </a:t>
            </a:r>
          </a:p>
          <a:p>
            <a:pPr>
              <a:buFont typeface="Wingdings 2" charset="2"/>
              <a:buChar char=""/>
              <a:defRPr/>
            </a:pPr>
            <a:r>
              <a:rPr lang="en-GB" sz="2400" dirty="0">
                <a:latin typeface="Times New Roman" panose="02020603050405020304" pitchFamily="18" charset="0"/>
                <a:cs typeface="Times New Roman" panose="02020603050405020304" pitchFamily="18" charset="0"/>
              </a:rPr>
              <a:t>Are they fit for purpose? </a:t>
            </a:r>
          </a:p>
          <a:p>
            <a:pPr>
              <a:buFont typeface="Wingdings 2" charset="2"/>
              <a:buChar char=""/>
              <a:defRPr/>
            </a:pPr>
            <a:r>
              <a:rPr lang="en-GB" sz="2400" dirty="0">
                <a:latin typeface="Times New Roman" panose="02020603050405020304" pitchFamily="18" charset="0"/>
                <a:cs typeface="Times New Roman" panose="02020603050405020304" pitchFamily="18" charset="0"/>
              </a:rPr>
              <a:t>It is important to note that local Think Tanks’ responses to government’s weak policies can at times be equally inadequate, very formulaic and, quite frankly, at times fail to create viable alternatives. </a:t>
            </a:r>
          </a:p>
          <a:p>
            <a:pPr>
              <a:buFont typeface="Wingdings 2" charset="2"/>
              <a:buChar char=""/>
              <a:defRPr/>
            </a:pPr>
            <a:r>
              <a:rPr lang="en-GB" sz="2400" dirty="0">
                <a:latin typeface="Times New Roman" panose="02020603050405020304" pitchFamily="18" charset="0"/>
                <a:cs typeface="Times New Roman" panose="02020603050405020304" pitchFamily="18" charset="0"/>
              </a:rPr>
              <a:t>For </a:t>
            </a:r>
            <a:r>
              <a:rPr lang="en-GB" sz="2400" dirty="0" err="1">
                <a:latin typeface="Times New Roman" panose="02020603050405020304" pitchFamily="18" charset="0"/>
                <a:cs typeface="Times New Roman" panose="02020603050405020304" pitchFamily="18" charset="0"/>
              </a:rPr>
              <a:t>e.g</a:t>
            </a:r>
            <a:r>
              <a:rPr lang="en-GB" sz="2400" dirty="0">
                <a:latin typeface="Times New Roman" panose="02020603050405020304" pitchFamily="18" charset="0"/>
                <a:cs typeface="Times New Roman" panose="02020603050405020304" pitchFamily="18" charset="0"/>
              </a:rPr>
              <a:t>- the continent has gone through campaigns for budget literacy, especially with women’s lobby groups demanding gender sensitive budgets. This was followed by the ‘percentage’ movement: 15% for Education, 10% for Agriculture, etc. </a:t>
            </a:r>
          </a:p>
        </p:txBody>
      </p:sp>
      <p:pic>
        <p:nvPicPr>
          <p:cNvPr id="5" name="Content Placeholder 4">
            <a:extLst>
              <a:ext uri="{FF2B5EF4-FFF2-40B4-BE49-F238E27FC236}">
                <a16:creationId xmlns:a16="http://schemas.microsoft.com/office/drawing/2014/main" id="{43E0D7EC-0CF3-476C-84FA-0800C335775E}"/>
              </a:ext>
            </a:extLst>
          </p:cNvPr>
          <p:cNvPicPr>
            <a:picLocks noGrp="1" noChangeAspect="1"/>
          </p:cNvPicPr>
          <p:nvPr>
            <p:ph sz="half" idx="2"/>
          </p:nvPr>
        </p:nvPicPr>
        <p:blipFill rotWithShape="1">
          <a:blip r:embed="rId3">
            <a:extLst>
              <a:ext uri="{BEBA8EAE-BF5A-486C-A8C5-ECC9F3942E4B}">
                <a14:imgProps xmlns:a14="http://schemas.microsoft.com/office/drawing/2010/main">
                  <a14:imgLayer r:embed="rId4">
                    <a14:imgEffect>
                      <a14:backgroundRemoval t="2308" b="99615" l="10000" r="96000">
                        <a14:foregroundMark x1="27778" y1="13077" x2="22222" y2="26538"/>
                        <a14:foregroundMark x1="22222" y1="26538" x2="21556" y2="42692"/>
                        <a14:foregroundMark x1="21556" y1="42692" x2="24778" y2="58462"/>
                        <a14:foregroundMark x1="31578" y1="61698" x2="33667" y2="62692"/>
                        <a14:foregroundMark x1="30360" y1="61118" x2="31508" y2="61665"/>
                        <a14:foregroundMark x1="24778" y1="58462" x2="30248" y2="61065"/>
                        <a14:foregroundMark x1="34848" y1="98376" x2="34889" y2="99615"/>
                        <a14:foregroundMark x1="33667" y1="62692" x2="34363" y2="83706"/>
                        <a14:foregroundMark x1="57160" y1="5175" x2="65585" y2="6583"/>
                        <a14:foregroundMark x1="57626" y1="3748" x2="58889" y2="3846"/>
                        <a14:foregroundMark x1="57466" y1="4240" x2="58523" y2="4703"/>
                        <a14:foregroundMark x1="89702" y1="45058" x2="96111" y2="46154"/>
                        <a14:foregroundMark x1="32000" y1="64038" x2="32221" y2="65332"/>
                        <a14:foregroundMark x1="73846" y1="65345" x2="70859" y2="68956"/>
                        <a14:foregroundMark x1="63433" y1="85324" x2="63383" y2="85932"/>
                        <a14:foregroundMark x1="63620" y1="83067" x2="63598" y2="83334"/>
                        <a14:foregroundMark x1="34878" y1="98356" x2="35111" y2="99615"/>
                        <a14:foregroundMark x1="73671" y1="66050" x2="70943" y2="69152"/>
                        <a14:foregroundMark x1="63408" y1="83754" x2="63192" y2="85851"/>
                        <a14:backgroundMark x1="60111" y1="1731" x2="77000" y2="17308"/>
                        <a14:backgroundMark x1="77000" y1="17308" x2="80333" y2="32885"/>
                        <a14:backgroundMark x1="80333" y1="32885" x2="80556" y2="50769"/>
                        <a14:backgroundMark x1="80556" y1="50769" x2="72667" y2="82500"/>
                        <a14:backgroundMark x1="72667" y1="82500" x2="71333" y2="99231"/>
                        <a14:backgroundMark x1="71333" y1="99231" x2="71333" y2="99423"/>
                        <a14:backgroundMark x1="71889" y1="71346" x2="62889" y2="75000"/>
                        <a14:backgroundMark x1="62889" y1="75000" x2="58222" y2="90192"/>
                        <a14:backgroundMark x1="58222" y1="90192" x2="60667" y2="99615"/>
                        <a14:backgroundMark x1="63000" y1="85769" x2="61000" y2="99615"/>
                        <a14:backgroundMark x1="63444" y1="85385" x2="63444" y2="82500"/>
                        <a14:backgroundMark x1="27778" y1="63462" x2="37222" y2="91731"/>
                        <a14:backgroundMark x1="37222" y1="91731" x2="28556" y2="97692"/>
                        <a14:backgroundMark x1="28556" y1="97692" x2="28000" y2="64615"/>
                        <a14:backgroundMark x1="28000" y1="64615" x2="28889" y2="81538"/>
                        <a14:backgroundMark x1="28889" y1="81538" x2="30778" y2="65385"/>
                        <a14:backgroundMark x1="30778" y1="65385" x2="31000" y2="83654"/>
                        <a14:backgroundMark x1="31000" y1="83654" x2="35889" y2="97115"/>
                        <a14:backgroundMark x1="35889" y1="97115" x2="32222" y2="82115"/>
                        <a14:backgroundMark x1="32222" y1="82115" x2="32333" y2="79038"/>
                        <a14:backgroundMark x1="28333" y1="9231" x2="36889" y2="3077"/>
                        <a14:backgroundMark x1="36889" y1="3077" x2="46333" y2="1923"/>
                        <a14:backgroundMark x1="46333" y1="1923" x2="56000" y2="2692"/>
                        <a14:backgroundMark x1="56000" y1="2692" x2="58222" y2="1923"/>
                        <a14:backgroundMark x1="65778" y1="1346" x2="73889" y2="9038"/>
                        <a14:backgroundMark x1="73889" y1="9038" x2="84000" y2="10000"/>
                        <a14:backgroundMark x1="84000" y1="10000" x2="74556" y2="1346"/>
                        <a14:backgroundMark x1="74556" y1="1346" x2="65778" y2="4615"/>
                        <a14:backgroundMark x1="84222" y1="10577" x2="88000" y2="10577"/>
                        <a14:backgroundMark x1="78333" y1="14038" x2="78444" y2="17692"/>
                        <a14:backgroundMark x1="84000" y1="10192" x2="88444" y2="10577"/>
                        <a14:backgroundMark x1="81111" y1="32308" x2="87889" y2="45000"/>
                        <a14:backgroundMark x1="87889" y1="45000" x2="89111" y2="46154"/>
                      </a14:backgroundRemoval>
                    </a14:imgEffect>
                  </a14:imgLayer>
                </a14:imgProps>
              </a:ext>
            </a:extLst>
          </a:blip>
          <a:srcRect l="20037" r="18749"/>
          <a:stretch/>
        </p:blipFill>
        <p:spPr>
          <a:xfrm>
            <a:off x="8886824" y="346075"/>
            <a:ext cx="3171825" cy="29938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43549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10A31-742D-4998-ADAB-8DCFF6E4757A}"/>
              </a:ext>
            </a:extLst>
          </p:cNvPr>
          <p:cNvSpPr>
            <a:spLocks noGrp="1"/>
          </p:cNvSpPr>
          <p:nvPr>
            <p:ph type="title"/>
          </p:nvPr>
        </p:nvSpPr>
        <p:spPr/>
        <p:txBody>
          <a:bodyPr/>
          <a:lstStyle/>
          <a:p>
            <a:r>
              <a:rPr lang="en-GB" b="1" dirty="0">
                <a:latin typeface="Times New Roman" panose="02020603050405020304" pitchFamily="18" charset="0"/>
                <a:cs typeface="Times New Roman" panose="02020603050405020304" pitchFamily="18" charset="0"/>
              </a:rPr>
              <a:t>Self Introspection </a:t>
            </a:r>
            <a:r>
              <a:rPr lang="en-GB" b="1" dirty="0" err="1">
                <a:latin typeface="Times New Roman" panose="02020603050405020304" pitchFamily="18" charset="0"/>
                <a:cs typeface="Times New Roman" panose="02020603050405020304" pitchFamily="18" charset="0"/>
              </a:rPr>
              <a:t>cont</a:t>
            </a:r>
            <a:r>
              <a:rPr lang="en-GB" b="1" dirty="0">
                <a:latin typeface="Times New Roman" panose="02020603050405020304" pitchFamily="18" charset="0"/>
                <a:cs typeface="Times New Roman" panose="02020603050405020304" pitchFamily="18" charset="0"/>
              </a:rPr>
              <a:t>’…</a:t>
            </a:r>
            <a:endParaRPr lang="en-ZW" b="1"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6BE9C1F8-1A11-433F-B02E-9217471B67D4}"/>
              </a:ext>
            </a:extLst>
          </p:cNvPr>
          <p:cNvSpPr>
            <a:spLocks noGrp="1"/>
          </p:cNvSpPr>
          <p:nvPr>
            <p:ph idx="1"/>
          </p:nvPr>
        </p:nvSpPr>
        <p:spPr/>
        <p:txBody>
          <a:bodyPr>
            <a:normAutofit fontScale="92500" lnSpcReduction="10000"/>
          </a:bodyPr>
          <a:lstStyle/>
          <a:p>
            <a:r>
              <a:rPr lang="en-GB" dirty="0">
                <a:latin typeface="Times New Roman" panose="02020603050405020304" pitchFamily="18" charset="0"/>
                <a:cs typeface="Times New Roman" panose="02020603050405020304" pitchFamily="18" charset="0"/>
              </a:rPr>
              <a:t>At the same time Africa was losing close to US$60 billion annually through illicit financial flows and very few in civil society were addressing this problem</a:t>
            </a:r>
          </a:p>
          <a:p>
            <a:r>
              <a:rPr lang="en-GB" dirty="0">
                <a:latin typeface="Times New Roman" panose="02020603050405020304" pitchFamily="18" charset="0"/>
                <a:cs typeface="Times New Roman" panose="02020603050405020304" pitchFamily="18" charset="0"/>
              </a:rPr>
              <a:t>Most civil society-based Think Tanks work in rigid silos. </a:t>
            </a:r>
          </a:p>
          <a:p>
            <a:r>
              <a:rPr lang="en-GB" dirty="0">
                <a:latin typeface="Times New Roman" panose="02020603050405020304" pitchFamily="18" charset="0"/>
                <a:cs typeface="Times New Roman" panose="02020603050405020304" pitchFamily="18" charset="0"/>
              </a:rPr>
              <a:t>These silos have developed around how organisations positioned themselves and were perceived; </a:t>
            </a:r>
          </a:p>
          <a:p>
            <a:r>
              <a:rPr lang="en-GB" dirty="0">
                <a:latin typeface="Times New Roman" panose="02020603050405020304" pitchFamily="18" charset="0"/>
                <a:cs typeface="Times New Roman" panose="02020603050405020304" pitchFamily="18" charset="0"/>
              </a:rPr>
              <a:t>Widely acknowledged but not openly discussed – competition for donor funding has discouraged a more collective approach to solving policy problems</a:t>
            </a:r>
          </a:p>
          <a:p>
            <a:r>
              <a:rPr lang="en-GB" dirty="0">
                <a:latin typeface="Times New Roman" panose="02020603050405020304" pitchFamily="18" charset="0"/>
                <a:cs typeface="Times New Roman" panose="02020603050405020304" pitchFamily="18" charset="0"/>
              </a:rPr>
              <a:t>There are divisions between purely for research, policy reform/advocacy and service delivery, between Think Tanks and advocates of change</a:t>
            </a:r>
            <a:endParaRPr lang="en-US" dirty="0">
              <a:latin typeface="Times New Roman" panose="02020603050405020304" pitchFamily="18" charset="0"/>
              <a:cs typeface="Times New Roman" panose="02020603050405020304" pitchFamily="18" charset="0"/>
            </a:endParaRPr>
          </a:p>
          <a:p>
            <a:endParaRPr lang="en-ZW"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62360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4">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2A3C58F-866A-4EB6-886A-E9D66311528E}">
  <we:reference id="wa104382001" version="1.0.0.7" store="en-001" storeType="OMEX"/>
  <we:alternateReferences>
    <we:reference id="WA104382001" version="1.0.0.7"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2C0444879AD64EA01F40D585216C15" ma:contentTypeVersion="12" ma:contentTypeDescription="Create a new document." ma:contentTypeScope="" ma:versionID="34a417db1268167d5921fe9b04c18487">
  <xsd:schema xmlns:xsd="http://www.w3.org/2001/XMLSchema" xmlns:xs="http://www.w3.org/2001/XMLSchema" xmlns:p="http://schemas.microsoft.com/office/2006/metadata/properties" xmlns:ns3="9776cec0-6267-4e1f-beb7-ecace81ddb6c" xmlns:ns4="1f9dd092-75f8-41a7-94ba-fe27fc0adfc5" targetNamespace="http://schemas.microsoft.com/office/2006/metadata/properties" ma:root="true" ma:fieldsID="b7c5b8a818c021189765124c892d1ce7" ns3:_="" ns4:_="">
    <xsd:import namespace="9776cec0-6267-4e1f-beb7-ecace81ddb6c"/>
    <xsd:import namespace="1f9dd092-75f8-41a7-94ba-fe27fc0adfc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76cec0-6267-4e1f-beb7-ecace81ddb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f9dd092-75f8-41a7-94ba-fe27fc0adfc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A861E2-70A5-47A9-B8C2-3294D16565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76cec0-6267-4e1f-beb7-ecace81ddb6c"/>
    <ds:schemaRef ds:uri="1f9dd092-75f8-41a7-94ba-fe27fc0adf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2B592F6-4A4C-4156-84A1-54AA825D9C5F}">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1B11504-4691-40CB-91B6-ADAB58064A6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850</TotalTime>
  <Words>1531</Words>
  <Application>Microsoft Office PowerPoint</Application>
  <PresentationFormat>Widescreen</PresentationFormat>
  <Paragraphs>184</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Calibri Light</vt:lpstr>
      <vt:lpstr>Symbol</vt:lpstr>
      <vt:lpstr>Times New Roman</vt:lpstr>
      <vt:lpstr>TT Commons</vt:lpstr>
      <vt:lpstr>TT Commons DemiBold</vt:lpstr>
      <vt:lpstr>Wingdings 2</vt:lpstr>
      <vt:lpstr>Office Theme</vt:lpstr>
      <vt:lpstr>Highlights of the Report</vt:lpstr>
      <vt:lpstr>Why Think Tanks? </vt:lpstr>
      <vt:lpstr>Context: Policy Making in Africa</vt:lpstr>
      <vt:lpstr> Zimbabwean Context  Crisis   </vt:lpstr>
      <vt:lpstr>Definition</vt:lpstr>
      <vt:lpstr>Do we have Think Tanks?</vt:lpstr>
      <vt:lpstr>Relationship between TTs and Govts</vt:lpstr>
      <vt:lpstr>Self Introspection</vt:lpstr>
      <vt:lpstr>Self Introspection cont’…</vt:lpstr>
      <vt:lpstr>Our Method</vt:lpstr>
      <vt:lpstr> </vt:lpstr>
      <vt:lpstr> </vt:lpstr>
      <vt:lpstr> </vt:lpstr>
      <vt:lpstr> </vt:lpstr>
      <vt:lpstr> </vt:lpstr>
      <vt:lpstr>Initial Identification of Think Tanks to study</vt:lpstr>
      <vt:lpstr>Key Trends</vt:lpstr>
      <vt:lpstr>Summary Lessons and implications for a future framework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Prepare Your Business for Economic Uncertainty</dc:title>
  <dc:creator>Shelly Satuku</dc:creator>
  <cp:lastModifiedBy>michael zihanzu</cp:lastModifiedBy>
  <cp:revision>21</cp:revision>
  <dcterms:created xsi:type="dcterms:W3CDTF">2020-05-14T06:29:48Z</dcterms:created>
  <dcterms:modified xsi:type="dcterms:W3CDTF">2020-06-30T11:19:05Z</dcterms:modified>
</cp:coreProperties>
</file>